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2" r:id="rId2"/>
    <p:sldMasterId id="2147483676" r:id="rId3"/>
    <p:sldMasterId id="2147483690" r:id="rId4"/>
    <p:sldMasterId id="2147483704" r:id="rId5"/>
  </p:sldMasterIdLst>
  <p:notesMasterIdLst>
    <p:notesMasterId r:id="rId69"/>
  </p:notesMasterIdLst>
  <p:sldIdLst>
    <p:sldId id="350" r:id="rId6"/>
    <p:sldId id="347" r:id="rId7"/>
    <p:sldId id="259" r:id="rId8"/>
    <p:sldId id="352" r:id="rId9"/>
    <p:sldId id="260" r:id="rId10"/>
    <p:sldId id="258" r:id="rId11"/>
    <p:sldId id="351" r:id="rId12"/>
    <p:sldId id="262" r:id="rId13"/>
    <p:sldId id="339" r:id="rId14"/>
    <p:sldId id="264" r:id="rId15"/>
    <p:sldId id="265" r:id="rId16"/>
    <p:sldId id="268" r:id="rId17"/>
    <p:sldId id="270" r:id="rId18"/>
    <p:sldId id="267" r:id="rId19"/>
    <p:sldId id="271" r:id="rId20"/>
    <p:sldId id="272" r:id="rId21"/>
    <p:sldId id="273" r:id="rId22"/>
    <p:sldId id="277" r:id="rId23"/>
    <p:sldId id="274" r:id="rId24"/>
    <p:sldId id="275" r:id="rId25"/>
    <p:sldId id="348" r:id="rId26"/>
    <p:sldId id="349" r:id="rId27"/>
    <p:sldId id="278" r:id="rId28"/>
    <p:sldId id="340" r:id="rId29"/>
    <p:sldId id="280" r:id="rId30"/>
    <p:sldId id="343" r:id="rId31"/>
    <p:sldId id="282" r:id="rId32"/>
    <p:sldId id="283" r:id="rId33"/>
    <p:sldId id="285" r:id="rId34"/>
    <p:sldId id="286" r:id="rId35"/>
    <p:sldId id="287" r:id="rId36"/>
    <p:sldId id="336" r:id="rId37"/>
    <p:sldId id="290" r:id="rId38"/>
    <p:sldId id="291" r:id="rId39"/>
    <p:sldId id="292" r:id="rId40"/>
    <p:sldId id="293" r:id="rId41"/>
    <p:sldId id="335" r:id="rId42"/>
    <p:sldId id="295" r:id="rId43"/>
    <p:sldId id="296" r:id="rId44"/>
    <p:sldId id="299" r:id="rId45"/>
    <p:sldId id="301" r:id="rId46"/>
    <p:sldId id="308" r:id="rId47"/>
    <p:sldId id="354" r:id="rId48"/>
    <p:sldId id="338" r:id="rId49"/>
    <p:sldId id="310" r:id="rId50"/>
    <p:sldId id="311" r:id="rId51"/>
    <p:sldId id="313" r:id="rId52"/>
    <p:sldId id="315" r:id="rId53"/>
    <p:sldId id="316" r:id="rId54"/>
    <p:sldId id="337" r:id="rId55"/>
    <p:sldId id="302" r:id="rId56"/>
    <p:sldId id="303" r:id="rId57"/>
    <p:sldId id="318" r:id="rId58"/>
    <p:sldId id="325" r:id="rId59"/>
    <p:sldId id="326" r:id="rId60"/>
    <p:sldId id="327" r:id="rId61"/>
    <p:sldId id="319" r:id="rId62"/>
    <p:sldId id="322" r:id="rId63"/>
    <p:sldId id="320" r:id="rId64"/>
    <p:sldId id="321" r:id="rId65"/>
    <p:sldId id="323" r:id="rId66"/>
    <p:sldId id="324" r:id="rId67"/>
    <p:sldId id="329" r:id="rId68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Garamond" panose="02020404030301010803" pitchFamily="18" charset="0"/>
      <p:regular r:id="rId74"/>
      <p:bold r:id="rId75"/>
      <p:italic r:id="rId76"/>
    </p:embeddedFont>
    <p:embeddedFont>
      <p:font typeface="Quattrocento Sans" panose="020B0604020202020204" charset="0"/>
      <p:regular r:id="rId77"/>
      <p:bold r:id="rId78"/>
      <p:italic r:id="rId79"/>
      <p:boldItalic r:id="rId80"/>
    </p:embeddedFont>
    <p:embeddedFont>
      <p:font typeface="Segoe UI" panose="020B0502040204020203" pitchFamily="3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8">
          <p15:clr>
            <a:srgbClr val="A4A3A4"/>
          </p15:clr>
        </p15:guide>
        <p15:guide id="2" pos="2880">
          <p15:clr>
            <a:srgbClr val="A4A3A4"/>
          </p15:clr>
        </p15:guide>
        <p15:guide id="3" pos="2835">
          <p15:clr>
            <a:srgbClr val="A4A3A4"/>
          </p15:clr>
        </p15:guide>
        <p15:guide id="4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iGw75vhtsn2RXb35czm1m5APNC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1A"/>
    <a:srgbClr val="495678"/>
    <a:srgbClr val="33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058064-F939-4641-82E7-5457801B7EFF}">
  <a:tblStyle styleId="{58058064-F939-4641-82E7-5457801B7E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94807" autoAdjust="0"/>
  </p:normalViewPr>
  <p:slideViewPr>
    <p:cSldViewPr snapToGrid="0">
      <p:cViewPr varScale="1">
        <p:scale>
          <a:sx n="117" d="100"/>
          <a:sy n="117" d="100"/>
        </p:scale>
        <p:origin x="1613" y="67"/>
      </p:cViewPr>
      <p:guideLst>
        <p:guide orient="horz" pos="278"/>
        <p:guide pos="2880"/>
        <p:guide pos="2835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3013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5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100" Type="http://customschemas.google.com/relationships/presentationmetadata" Target="meta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7.fntdata"/><Relationship Id="rId10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font" Target="fonts/font13.fntdata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b" anchorCtr="0">
            <a:noAutofit/>
          </a:bodyPr>
          <a:lstStyle/>
          <a:p>
            <a:pPr algn="r"/>
            <a:fld id="{00000000-1234-1234-1234-123412341234}" type="slidenum">
              <a:rPr lang="pl-PL" sz="1200" smtClean="0">
                <a:solidFill>
                  <a:schemeClr val="dk1"/>
                </a:solidFill>
              </a:rPr>
              <a:pPr algn="r"/>
              <a:t>‹#›</a:t>
            </a:fld>
            <a:endParaRPr lang="pl-PL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549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46" name="Google Shape;146;p1:notes"/>
          <p:cNvSpPr txBox="1">
            <a:spLocks noGrp="1"/>
          </p:cNvSpPr>
          <p:nvPr>
            <p:ph type="sldNum" idx="12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b" anchorCtr="0">
            <a:noAutofit/>
          </a:bodyPr>
          <a:lstStyle/>
          <a:p>
            <a:pPr algn="r"/>
            <a:fld id="{00000000-1234-1234-1234-123412341234}" type="slidenum">
              <a:rPr lang="pl-PL"/>
              <a:pPr algn="r"/>
              <a:t>1</a:t>
            </a:fld>
            <a:endParaRPr/>
          </a:p>
        </p:txBody>
      </p:sp>
      <p:sp>
        <p:nvSpPr>
          <p:cNvPr id="147" name="Google Shape;147;p1:notes"/>
          <p:cNvSpPr txBox="1">
            <a:spLocks noGrp="1"/>
          </p:cNvSpPr>
          <p:nvPr>
            <p:ph type="dt" idx="10"/>
          </p:nvPr>
        </p:nvSpPr>
        <p:spPr>
          <a:xfrm>
            <a:off x="3850444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712" rIns="91423" bIns="45712" anchor="t" anchorCtr="0">
            <a:noAutofit/>
          </a:bodyPr>
          <a:lstStyle/>
          <a:p>
            <a:r>
              <a:rPr lang="pl-PL"/>
              <a:t>2020-09-28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4961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255" name="Google Shape;2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80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283" name="Google Shape;2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497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01" name="Google Shape;3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509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274" name="Google Shape;2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048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10" name="Google Shape;3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8118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19" name="Google Shape;3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0423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27" name="Google Shape;3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303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 dirty="0"/>
          </a:p>
        </p:txBody>
      </p:sp>
      <p:sp>
        <p:nvSpPr>
          <p:cNvPr id="367" name="Google Shape;3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031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 dirty="0"/>
          </a:p>
        </p:txBody>
      </p:sp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6335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402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241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7123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265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76" name="Google Shape;3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5876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4724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395" name="Google Shape;39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019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407" name="Google Shape;4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1622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 dirty="0"/>
          </a:p>
        </p:txBody>
      </p:sp>
      <p:sp>
        <p:nvSpPr>
          <p:cNvPr id="424" name="Google Shape;4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4776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 dirty="0"/>
          </a:p>
        </p:txBody>
      </p:sp>
      <p:sp>
        <p:nvSpPr>
          <p:cNvPr id="440" name="Google Shape;4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444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477" name="Google Shape;4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929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491" name="Google Shape;49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471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187" name="Google Shape;1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670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508" name="Google Shape;50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028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545" name="Google Shape;5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100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554" name="Google Shape;55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954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567" name="Google Shape;56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170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581" name="Google Shape;58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308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608" name="Google Shape;6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6066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619" name="Google Shape;61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3785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654" name="Google Shape;65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8463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676" name="Google Shape;67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8065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768" name="Google Shape;76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73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200" name="Google Shape;2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4584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768" name="Google Shape;76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2067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786" name="Google Shape;78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0493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798" name="Google Shape;79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6753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820" name="Google Shape;82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3859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846" name="Google Shape;84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9293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858" name="Google Shape;85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4761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689" name="Google Shape;68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1534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698" name="Google Shape;69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58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880" name="Google Shape;88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43646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7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963" name="Google Shape;96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30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52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7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976" name="Google Shape;97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7663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987" name="Google Shape;98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8488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891" name="Google Shape;89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3901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920" name="Google Shape;92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1869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897" name="Google Shape;89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4010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908" name="Google Shape;90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21489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929" name="Google Shape;92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3825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6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954" name="Google Shape;95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80961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7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1003" name="Google Shape;100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2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208" name="Google Shape;2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9397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153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1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2397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3" tIns="45712" rIns="91423" bIns="45712" anchor="t" anchorCtr="0">
            <a:noAutofit/>
          </a:bodyPr>
          <a:lstStyle/>
          <a:p>
            <a:pPr marL="0" indent="0">
              <a:spcBef>
                <a:spcPts val="361"/>
              </a:spcBef>
            </a:pPr>
            <a:endParaRPr/>
          </a:p>
        </p:txBody>
      </p:sp>
      <p:sp>
        <p:nvSpPr>
          <p:cNvPr id="247" name="Google Shape;2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269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rona tytułowa ">
  <p:cSld name="Strona tytułowa 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8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81"/>
          <p:cNvSpPr/>
          <p:nvPr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81"/>
          <p:cNvSpPr txBox="1">
            <a:spLocks noGrp="1"/>
          </p:cNvSpPr>
          <p:nvPr>
            <p:ph type="body" idx="1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360000" bIns="0" anchor="ctr" anchorCtr="0">
            <a:norm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81"/>
          <p:cNvSpPr>
            <a:spLocks noGrp="1"/>
          </p:cNvSpPr>
          <p:nvPr>
            <p:ph type="pic" idx="2"/>
          </p:nvPr>
        </p:nvSpPr>
        <p:spPr>
          <a:xfrm>
            <a:off x="-1" y="1412776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20" name="Google Shape;20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930" y="224644"/>
            <a:ext cx="3909147" cy="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na górze">
  <p:cSld name="Zdjęcia na górz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4"/>
          <p:cNvSpPr>
            <a:spLocks noGrp="1"/>
          </p:cNvSpPr>
          <p:nvPr>
            <p:ph type="pic" idx="2"/>
          </p:nvPr>
        </p:nvSpPr>
        <p:spPr>
          <a:xfrm>
            <a:off x="250825" y="1574264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8" name="Google Shape;58;p94"/>
          <p:cNvSpPr txBox="1">
            <a:spLocks noGrp="1"/>
          </p:cNvSpPr>
          <p:nvPr>
            <p:ph type="body" idx="1"/>
          </p:nvPr>
        </p:nvSpPr>
        <p:spPr>
          <a:xfrm>
            <a:off x="250825" y="3681413"/>
            <a:ext cx="8642350" cy="244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4"/>
          <p:cNvSpPr>
            <a:spLocks noGrp="1"/>
          </p:cNvSpPr>
          <p:nvPr>
            <p:ph type="pic" idx="3"/>
          </p:nvPr>
        </p:nvSpPr>
        <p:spPr>
          <a:xfrm>
            <a:off x="3160207" y="1574263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0" name="Google Shape;60;p94"/>
          <p:cNvSpPr>
            <a:spLocks noGrp="1"/>
          </p:cNvSpPr>
          <p:nvPr>
            <p:ph type="pic" idx="4"/>
          </p:nvPr>
        </p:nvSpPr>
        <p:spPr>
          <a:xfrm>
            <a:off x="6069590" y="1574264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1" name="Google Shape;61;p94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na dole">
  <p:cSld name="Zdjęcia na do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5"/>
          <p:cNvSpPr txBox="1">
            <a:spLocks noGrp="1"/>
          </p:cNvSpPr>
          <p:nvPr>
            <p:ph type="body" idx="1"/>
          </p:nvPr>
        </p:nvSpPr>
        <p:spPr>
          <a:xfrm>
            <a:off x="250825" y="1557338"/>
            <a:ext cx="8642350" cy="262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95"/>
          <p:cNvSpPr>
            <a:spLocks noGrp="1"/>
          </p:cNvSpPr>
          <p:nvPr>
            <p:ph type="pic" idx="2"/>
          </p:nvPr>
        </p:nvSpPr>
        <p:spPr>
          <a:xfrm>
            <a:off x="250825" y="4324572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5" name="Google Shape;65;p95"/>
          <p:cNvSpPr>
            <a:spLocks noGrp="1"/>
          </p:cNvSpPr>
          <p:nvPr>
            <p:ph type="pic" idx="3"/>
          </p:nvPr>
        </p:nvSpPr>
        <p:spPr>
          <a:xfrm>
            <a:off x="3160207" y="4324571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6" name="Google Shape;66;p95"/>
          <p:cNvSpPr>
            <a:spLocks noGrp="1"/>
          </p:cNvSpPr>
          <p:nvPr>
            <p:ph type="pic" idx="4"/>
          </p:nvPr>
        </p:nvSpPr>
        <p:spPr>
          <a:xfrm>
            <a:off x="6069590" y="4324572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67" name="Google Shape;67;p95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takt">
  <p:cSld name="Kontak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6"/>
          <p:cNvSpPr txBox="1">
            <a:spLocks noGrp="1"/>
          </p:cNvSpPr>
          <p:nvPr>
            <p:ph type="body" idx="1"/>
          </p:nvPr>
        </p:nvSpPr>
        <p:spPr>
          <a:xfrm>
            <a:off x="179512" y="5410407"/>
            <a:ext cx="2790012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050" b="0">
                <a:solidFill>
                  <a:schemeClr val="dk1"/>
                </a:solidFill>
              </a:defRPr>
            </a:lvl1pPr>
            <a:lvl2pPr marL="914400" lvl="1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6"/>
          <p:cNvSpPr txBox="1">
            <a:spLocks noGrp="1"/>
          </p:cNvSpPr>
          <p:nvPr>
            <p:ph type="body" idx="2"/>
          </p:nvPr>
        </p:nvSpPr>
        <p:spPr>
          <a:xfrm>
            <a:off x="3140050" y="5410406"/>
            <a:ext cx="2809596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050" b="0">
                <a:solidFill>
                  <a:schemeClr val="dk1"/>
                </a:solidFill>
              </a:defRPr>
            </a:lvl1pPr>
            <a:lvl2pPr marL="914400" lvl="1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96"/>
          <p:cNvSpPr txBox="1">
            <a:spLocks noGrp="1"/>
          </p:cNvSpPr>
          <p:nvPr>
            <p:ph type="body" idx="3"/>
          </p:nvPr>
        </p:nvSpPr>
        <p:spPr>
          <a:xfrm>
            <a:off x="6120172" y="5410406"/>
            <a:ext cx="2753852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96"/>
          <p:cNvSpPr>
            <a:spLocks noGrp="1"/>
          </p:cNvSpPr>
          <p:nvPr>
            <p:ph type="pic" idx="4"/>
          </p:nvPr>
        </p:nvSpPr>
        <p:spPr>
          <a:xfrm>
            <a:off x="0" y="1371600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3" name="Google Shape;73;p96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6"/>
          <p:cNvSpPr/>
          <p:nvPr/>
        </p:nvSpPr>
        <p:spPr>
          <a:xfrm>
            <a:off x="4211960" y="6561348"/>
            <a:ext cx="4932040" cy="2966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68930" y="224644"/>
            <a:ext cx="3909147" cy="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kst">
  <p:cSld name="1_Teks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3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3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/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/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  <p15:guide id="11" orient="horz" pos="38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zekładkowa 2">
  <p:cSld name="przekładkowa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5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367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rona tytułowa ">
  <p:cSld name="Strona tytułowa 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9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97"/>
          <p:cNvSpPr/>
          <p:nvPr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97"/>
          <p:cNvSpPr txBox="1">
            <a:spLocks noGrp="1"/>
          </p:cNvSpPr>
          <p:nvPr>
            <p:ph type="body" idx="1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360000" bIns="0" anchor="ctr" anchorCtr="0">
            <a:norm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97"/>
          <p:cNvSpPr>
            <a:spLocks noGrp="1"/>
          </p:cNvSpPr>
          <p:nvPr>
            <p:ph type="pic" idx="2"/>
          </p:nvPr>
        </p:nvSpPr>
        <p:spPr>
          <a:xfrm>
            <a:off x="-1" y="1412776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92" name="Google Shape;92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483" y="224644"/>
            <a:ext cx="3112594" cy="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rona rozdziałowa">
  <p:cSld name="Strona rozdziałow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8"/>
          <p:cNvSpPr/>
          <p:nvPr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98"/>
          <p:cNvSpPr txBox="1">
            <a:spLocks noGrp="1"/>
          </p:cNvSpPr>
          <p:nvPr>
            <p:ph type="body" idx="1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360000" bIns="0" anchor="ctr" anchorCtr="0">
            <a:norm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98"/>
          <p:cNvSpPr>
            <a:spLocks noGrp="1"/>
          </p:cNvSpPr>
          <p:nvPr>
            <p:ph type="pic" idx="2"/>
          </p:nvPr>
        </p:nvSpPr>
        <p:spPr>
          <a:xfrm>
            <a:off x="0" y="1371600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98" name="Google Shape;98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483" y="224644"/>
            <a:ext cx="3112594" cy="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zekładkowa 1">
  <p:cSld name="przekładkowa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9"/>
          <p:cNvSpPr/>
          <p:nvPr/>
        </p:nvSpPr>
        <p:spPr>
          <a:xfrm>
            <a:off x="0" y="5445125"/>
            <a:ext cx="9143999" cy="10795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99"/>
          <p:cNvSpPr>
            <a:spLocks noGrp="1"/>
          </p:cNvSpPr>
          <p:nvPr>
            <p:ph type="pic" idx="2"/>
          </p:nvPr>
        </p:nvSpPr>
        <p:spPr>
          <a:xfrm>
            <a:off x="0" y="1172777"/>
            <a:ext cx="9144000" cy="427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02" name="Google Shape;102;p99"/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99"/>
          <p:cNvSpPr txBox="1">
            <a:spLocks noGrp="1"/>
          </p:cNvSpPr>
          <p:nvPr>
            <p:ph type="body" idx="1"/>
          </p:nvPr>
        </p:nvSpPr>
        <p:spPr>
          <a:xfrm>
            <a:off x="250825" y="5445125"/>
            <a:ext cx="86423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99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8642350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9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6619438"/>
            <a:ext cx="3172730" cy="157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 i podtytuł">
  <p:cSld name="Tylko tytuł i podtytuł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0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4898">
          <p15:clr>
            <a:srgbClr val="FBAE40"/>
          </p15:clr>
        </p15:guide>
        <p15:guide id="8" orient="horz" pos="404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 zawartością">
  <p:cSld name="Z zawartością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1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01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orient="horz" pos="3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kst">
  <p:cSld name="1_Teks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4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4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/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/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  <p15:guide id="11" orient="horz" pos="386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ykres">
  <p:cSld name="Wykr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2"/>
          <p:cNvSpPr>
            <a:spLocks noGrp="1"/>
          </p:cNvSpPr>
          <p:nvPr>
            <p:ph type="chart" idx="2"/>
          </p:nvPr>
        </p:nvSpPr>
        <p:spPr>
          <a:xfrm>
            <a:off x="252413" y="1557338"/>
            <a:ext cx="864076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113" name="Google Shape;113;p102"/>
          <p:cNvCxnSpPr/>
          <p:nvPr/>
        </p:nvCxnSpPr>
        <p:spPr>
          <a:xfrm>
            <a:off x="0" y="1196975"/>
            <a:ext cx="8280400" cy="0"/>
          </a:xfrm>
          <a:prstGeom prst="straightConnector1">
            <a:avLst/>
          </a:prstGeom>
          <a:noFill/>
          <a:ln w="12700" cap="flat" cmpd="sng">
            <a:solidFill>
              <a:srgbClr val="ABABA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14" name="Google Shape;114;p102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a">
  <p:cSld name="Tabela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3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po lewej">
  <p:cSld name="Zdjęcia po lewej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4"/>
          <p:cNvSpPr txBox="1">
            <a:spLocks noGrp="1"/>
          </p:cNvSpPr>
          <p:nvPr>
            <p:ph type="body" idx="1"/>
          </p:nvPr>
        </p:nvSpPr>
        <p:spPr>
          <a:xfrm>
            <a:off x="3132138" y="1557339"/>
            <a:ext cx="576103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04"/>
          <p:cNvSpPr>
            <a:spLocks noGrp="1"/>
          </p:cNvSpPr>
          <p:nvPr>
            <p:ph type="pic" idx="2"/>
          </p:nvPr>
        </p:nvSpPr>
        <p:spPr>
          <a:xfrm>
            <a:off x="250825" y="1557338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0" name="Google Shape;120;p104"/>
          <p:cNvSpPr>
            <a:spLocks noGrp="1"/>
          </p:cNvSpPr>
          <p:nvPr>
            <p:ph type="pic" idx="3"/>
          </p:nvPr>
        </p:nvSpPr>
        <p:spPr>
          <a:xfrm>
            <a:off x="250825" y="3109049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1" name="Google Shape;121;p104"/>
          <p:cNvSpPr>
            <a:spLocks noGrp="1"/>
          </p:cNvSpPr>
          <p:nvPr>
            <p:ph type="pic" idx="4"/>
          </p:nvPr>
        </p:nvSpPr>
        <p:spPr>
          <a:xfrm>
            <a:off x="250825" y="4660760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2" name="Google Shape;122;p104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1814">
          <p15:clr>
            <a:srgbClr val="FBAE40"/>
          </p15:clr>
        </p15:guide>
        <p15:guide id="10" pos="1973">
          <p15:clr>
            <a:srgbClr val="FBAE40"/>
          </p15:clr>
        </p15:guide>
        <p15:guide id="11" orient="horz" pos="981">
          <p15:clr>
            <a:srgbClr val="FBAE40"/>
          </p15:clr>
        </p15:guide>
        <p15:guide id="12" orient="horz" pos="368">
          <p15:clr>
            <a:srgbClr val="FBAE40"/>
          </p15:clr>
        </p15:guide>
        <p15:guide id="13" orient="horz" pos="79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na górze">
  <p:cSld name="Zdjęcia na górz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5"/>
          <p:cNvSpPr>
            <a:spLocks noGrp="1"/>
          </p:cNvSpPr>
          <p:nvPr>
            <p:ph type="pic" idx="2"/>
          </p:nvPr>
        </p:nvSpPr>
        <p:spPr>
          <a:xfrm>
            <a:off x="250825" y="1574264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5" name="Google Shape;125;p105"/>
          <p:cNvSpPr txBox="1">
            <a:spLocks noGrp="1"/>
          </p:cNvSpPr>
          <p:nvPr>
            <p:ph type="body" idx="1"/>
          </p:nvPr>
        </p:nvSpPr>
        <p:spPr>
          <a:xfrm>
            <a:off x="250825" y="3681413"/>
            <a:ext cx="8642350" cy="244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05"/>
          <p:cNvSpPr>
            <a:spLocks noGrp="1"/>
          </p:cNvSpPr>
          <p:nvPr>
            <p:ph type="pic" idx="3"/>
          </p:nvPr>
        </p:nvSpPr>
        <p:spPr>
          <a:xfrm>
            <a:off x="3160207" y="1574263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7" name="Google Shape;127;p105"/>
          <p:cNvSpPr>
            <a:spLocks noGrp="1"/>
          </p:cNvSpPr>
          <p:nvPr>
            <p:ph type="pic" idx="4"/>
          </p:nvPr>
        </p:nvSpPr>
        <p:spPr>
          <a:xfrm>
            <a:off x="6069590" y="1574264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8" name="Google Shape;128;p105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na dole">
  <p:cSld name="Zdjęcia na do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6"/>
          <p:cNvSpPr txBox="1">
            <a:spLocks noGrp="1"/>
          </p:cNvSpPr>
          <p:nvPr>
            <p:ph type="body" idx="1"/>
          </p:nvPr>
        </p:nvSpPr>
        <p:spPr>
          <a:xfrm>
            <a:off x="250825" y="1557338"/>
            <a:ext cx="8642350" cy="262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06"/>
          <p:cNvSpPr>
            <a:spLocks noGrp="1"/>
          </p:cNvSpPr>
          <p:nvPr>
            <p:ph type="pic" idx="2"/>
          </p:nvPr>
        </p:nvSpPr>
        <p:spPr>
          <a:xfrm>
            <a:off x="250825" y="4324572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2" name="Google Shape;132;p106"/>
          <p:cNvSpPr>
            <a:spLocks noGrp="1"/>
          </p:cNvSpPr>
          <p:nvPr>
            <p:ph type="pic" idx="3"/>
          </p:nvPr>
        </p:nvSpPr>
        <p:spPr>
          <a:xfrm>
            <a:off x="3160207" y="4324571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3" name="Google Shape;133;p106"/>
          <p:cNvSpPr>
            <a:spLocks noGrp="1"/>
          </p:cNvSpPr>
          <p:nvPr>
            <p:ph type="pic" idx="4"/>
          </p:nvPr>
        </p:nvSpPr>
        <p:spPr>
          <a:xfrm>
            <a:off x="6069590" y="4324572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4" name="Google Shape;134;p106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takt">
  <p:cSld name="Kontak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7"/>
          <p:cNvSpPr txBox="1">
            <a:spLocks noGrp="1"/>
          </p:cNvSpPr>
          <p:nvPr>
            <p:ph type="body" idx="1"/>
          </p:nvPr>
        </p:nvSpPr>
        <p:spPr>
          <a:xfrm>
            <a:off x="179512" y="5410407"/>
            <a:ext cx="2790012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050" b="0">
                <a:solidFill>
                  <a:schemeClr val="dk1"/>
                </a:solidFill>
              </a:defRPr>
            </a:lvl1pPr>
            <a:lvl2pPr marL="914400" lvl="1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07"/>
          <p:cNvSpPr txBox="1">
            <a:spLocks noGrp="1"/>
          </p:cNvSpPr>
          <p:nvPr>
            <p:ph type="body" idx="2"/>
          </p:nvPr>
        </p:nvSpPr>
        <p:spPr>
          <a:xfrm>
            <a:off x="3140050" y="5410406"/>
            <a:ext cx="2809596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050" b="0">
                <a:solidFill>
                  <a:schemeClr val="dk1"/>
                </a:solidFill>
              </a:defRPr>
            </a:lvl1pPr>
            <a:lvl2pPr marL="914400" lvl="1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07"/>
          <p:cNvSpPr txBox="1">
            <a:spLocks noGrp="1"/>
          </p:cNvSpPr>
          <p:nvPr>
            <p:ph type="body" idx="3"/>
          </p:nvPr>
        </p:nvSpPr>
        <p:spPr>
          <a:xfrm>
            <a:off x="6120172" y="5410406"/>
            <a:ext cx="2753852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07"/>
          <p:cNvSpPr>
            <a:spLocks noGrp="1"/>
          </p:cNvSpPr>
          <p:nvPr>
            <p:ph type="pic" idx="4"/>
          </p:nvPr>
        </p:nvSpPr>
        <p:spPr>
          <a:xfrm>
            <a:off x="0" y="1371600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0" name="Google Shape;140;p107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07"/>
          <p:cNvSpPr/>
          <p:nvPr/>
        </p:nvSpPr>
        <p:spPr>
          <a:xfrm>
            <a:off x="4211960" y="6561348"/>
            <a:ext cx="4932040" cy="2966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65483" y="224644"/>
            <a:ext cx="3112594" cy="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a tytułow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11" name="Symbol zastępczy tekstu 11"/>
          <p:cNvSpPr>
            <a:spLocks noGrp="1"/>
          </p:cNvSpPr>
          <p:nvPr>
            <p:ph type="body" sz="quarter" idx="13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</p:spPr>
        <p:txBody>
          <a:bodyPr wrap="square" lIns="180000" tIns="0" rIns="360000" bIns="0" anchor="ctr">
            <a:normAutofit/>
          </a:bodyPr>
          <a:lstStyle>
            <a:lvl1pPr algn="r">
              <a:buNone/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algn="r"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2400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2400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1412776"/>
            <a:ext cx="9144000" cy="3497263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          </a:t>
            </a: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483" y="224644"/>
            <a:ext cx="311259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1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a rozdział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11" name="Symbol zastępczy tekstu 11"/>
          <p:cNvSpPr>
            <a:spLocks noGrp="1"/>
          </p:cNvSpPr>
          <p:nvPr>
            <p:ph type="body" sz="quarter" idx="13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</p:spPr>
        <p:txBody>
          <a:bodyPr wrap="square" lIns="180000" tIns="0" rIns="360000" bIns="0" anchor="ctr">
            <a:normAutofit/>
          </a:bodyPr>
          <a:lstStyle>
            <a:lvl1pPr algn="r">
              <a:buNone/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algn="r"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2400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2400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371600"/>
            <a:ext cx="9144000" cy="3497263"/>
          </a:xfrm>
        </p:spPr>
        <p:txBody>
          <a:bodyPr/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483" y="224644"/>
            <a:ext cx="311259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10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ow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 userDrawn="1"/>
        </p:nvSpPr>
        <p:spPr>
          <a:xfrm>
            <a:off x="0" y="5445125"/>
            <a:ext cx="9143999" cy="1079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172777"/>
            <a:ext cx="9144000" cy="4272348"/>
          </a:xfrm>
        </p:spPr>
        <p:txBody>
          <a:bodyPr/>
          <a:lstStyle/>
          <a:p>
            <a:endParaRPr lang="pl-PL"/>
          </a:p>
        </p:txBody>
      </p:sp>
      <p:sp>
        <p:nvSpPr>
          <p:cNvPr id="18" name="Prostokąt 17"/>
          <p:cNvSpPr/>
          <p:nvPr userDrawn="1"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250825" y="5445125"/>
            <a:ext cx="8642350" cy="1079500"/>
          </a:xfrm>
        </p:spPr>
        <p:txBody>
          <a:bodyPr anchor="ctr"/>
          <a:lstStyle>
            <a:lvl1pPr algn="r"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Tytuł 3"/>
          <p:cNvSpPr>
            <a:spLocks noGrp="1"/>
          </p:cNvSpPr>
          <p:nvPr>
            <p:ph type="title"/>
          </p:nvPr>
        </p:nvSpPr>
        <p:spPr>
          <a:xfrm>
            <a:off x="250825" y="238089"/>
            <a:ext cx="8642350" cy="82794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6619438"/>
            <a:ext cx="3172730" cy="1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>
            <a:spLocks noGrp="1"/>
          </p:cNvSpPr>
          <p:nvPr>
            <p:ph sz="quarter" idx="14"/>
          </p:nvPr>
        </p:nvSpPr>
        <p:spPr>
          <a:xfrm>
            <a:off x="250825" y="1557339"/>
            <a:ext cx="8642350" cy="3671862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82086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rona rozdziałowa">
  <p:cSld name="Strona rozdziałow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8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86"/>
          <p:cNvSpPr/>
          <p:nvPr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86"/>
          <p:cNvSpPr txBox="1">
            <a:spLocks noGrp="1"/>
          </p:cNvSpPr>
          <p:nvPr>
            <p:ph type="body" idx="1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360000" bIns="0" anchor="ctr" anchorCtr="0">
            <a:norm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6"/>
          <p:cNvSpPr>
            <a:spLocks noGrp="1"/>
          </p:cNvSpPr>
          <p:nvPr>
            <p:ph type="pic" idx="2"/>
          </p:nvPr>
        </p:nvSpPr>
        <p:spPr>
          <a:xfrm>
            <a:off x="0" y="1371600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29" name="Google Shape;29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930" y="224644"/>
            <a:ext cx="3909147" cy="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34697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4898">
          <p15:clr>
            <a:srgbClr val="FBAE40"/>
          </p15:clr>
        </p15:guide>
        <p15:guide id="8" orient="horz" pos="404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0825" y="1557339"/>
            <a:ext cx="8642350" cy="45720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833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orient="horz" pos="3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wykresu 4"/>
          <p:cNvSpPr>
            <a:spLocks noGrp="1"/>
          </p:cNvSpPr>
          <p:nvPr>
            <p:ph type="chart" sz="quarter" idx="13"/>
          </p:nvPr>
        </p:nvSpPr>
        <p:spPr>
          <a:xfrm>
            <a:off x="252413" y="1557338"/>
            <a:ext cx="8640762" cy="4572000"/>
          </a:xfrm>
        </p:spPr>
        <p:txBody>
          <a:bodyPr/>
          <a:lstStyle/>
          <a:p>
            <a:endParaRPr lang="pl-PL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0" y="1196975"/>
            <a:ext cx="8280400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851336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abeli 4"/>
          <p:cNvSpPr>
            <a:spLocks noGrp="1"/>
          </p:cNvSpPr>
          <p:nvPr>
            <p:ph type="tbl" sz="quarter" idx="15"/>
          </p:nvPr>
        </p:nvSpPr>
        <p:spPr>
          <a:xfrm>
            <a:off x="250825" y="1557339"/>
            <a:ext cx="8642350" cy="4572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718238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250825" y="1557339"/>
            <a:ext cx="8642350" cy="4572000"/>
          </a:xfrm>
        </p:spPr>
        <p:txBody>
          <a:bodyPr/>
          <a:lstStyle>
            <a:lvl3pPr marL="357188" indent="-176213"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/>
            </a:lvl3pPr>
            <a:lvl4pPr marL="538163" indent="-180975">
              <a:tabLst>
                <a:tab pos="179388" algn="l"/>
                <a:tab pos="358775" algn="l"/>
                <a:tab pos="538163" algn="l"/>
                <a:tab pos="539750" algn="l"/>
                <a:tab pos="898525" algn="l"/>
                <a:tab pos="1079500" algn="l"/>
              </a:tabLst>
              <a:defRPr/>
            </a:lvl4pPr>
            <a:lvl5pPr marL="714375" indent="-176213">
              <a:tabLst>
                <a:tab pos="179388" algn="l"/>
                <a:tab pos="358775" algn="l"/>
                <a:tab pos="539750" algn="l"/>
                <a:tab pos="714375" algn="l"/>
                <a:tab pos="719138" algn="l"/>
                <a:tab pos="1079500" algn="l"/>
              </a:tabLst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83759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  <p15:guide id="11" orient="horz" pos="386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po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13"/>
          </p:nvPr>
        </p:nvSpPr>
        <p:spPr>
          <a:xfrm>
            <a:off x="3132138" y="1557339"/>
            <a:ext cx="5761037" cy="45720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250825" y="1557338"/>
            <a:ext cx="26288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1" name="Symbol zastępczy obrazu 2"/>
          <p:cNvSpPr>
            <a:spLocks noGrp="1"/>
          </p:cNvSpPr>
          <p:nvPr>
            <p:ph type="pic" sz="quarter" idx="15"/>
          </p:nvPr>
        </p:nvSpPr>
        <p:spPr>
          <a:xfrm>
            <a:off x="250825" y="3109049"/>
            <a:ext cx="26288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2" name="Symbol zastępczy obrazu 2"/>
          <p:cNvSpPr>
            <a:spLocks noGrp="1"/>
          </p:cNvSpPr>
          <p:nvPr>
            <p:ph type="pic" sz="quarter" idx="16"/>
          </p:nvPr>
        </p:nvSpPr>
        <p:spPr>
          <a:xfrm>
            <a:off x="250825" y="4660760"/>
            <a:ext cx="26288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204423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1814">
          <p15:clr>
            <a:srgbClr val="FBAE40"/>
          </p15:clr>
        </p15:guide>
        <p15:guide id="10" pos="1973">
          <p15:clr>
            <a:srgbClr val="FBAE40"/>
          </p15:clr>
        </p15:guide>
        <p15:guide id="11" orient="horz" pos="981">
          <p15:clr>
            <a:srgbClr val="FBAE40"/>
          </p15:clr>
        </p15:guide>
        <p15:guide id="12" orient="horz" pos="368">
          <p15:clr>
            <a:srgbClr val="FBAE40"/>
          </p15:clr>
        </p15:guide>
        <p15:guide id="13" orient="horz" pos="79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na gór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250825" y="1574264"/>
            <a:ext cx="2815490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250825" y="3681413"/>
            <a:ext cx="8642350" cy="244792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obrazu 2"/>
          <p:cNvSpPr>
            <a:spLocks noGrp="1"/>
          </p:cNvSpPr>
          <p:nvPr>
            <p:ph type="pic" sz="quarter" idx="12"/>
          </p:nvPr>
        </p:nvSpPr>
        <p:spPr>
          <a:xfrm>
            <a:off x="3160207" y="1574263"/>
            <a:ext cx="2815490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1" name="Symbol zastępczy obrazu 2"/>
          <p:cNvSpPr>
            <a:spLocks noGrp="1"/>
          </p:cNvSpPr>
          <p:nvPr>
            <p:ph type="pic" sz="quarter" idx="13"/>
          </p:nvPr>
        </p:nvSpPr>
        <p:spPr>
          <a:xfrm>
            <a:off x="6069590" y="1574264"/>
            <a:ext cx="2815490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01608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250825" y="1557338"/>
            <a:ext cx="8642350" cy="2627746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250825" y="4324572"/>
            <a:ext cx="2815490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15" name="Symbol zastępczy obrazu 2"/>
          <p:cNvSpPr>
            <a:spLocks noGrp="1"/>
          </p:cNvSpPr>
          <p:nvPr>
            <p:ph type="pic" sz="quarter" idx="12"/>
          </p:nvPr>
        </p:nvSpPr>
        <p:spPr>
          <a:xfrm>
            <a:off x="3160207" y="4324571"/>
            <a:ext cx="2815490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16" name="Symbol zastępczy obrazu 2"/>
          <p:cNvSpPr>
            <a:spLocks noGrp="1"/>
          </p:cNvSpPr>
          <p:nvPr>
            <p:ph type="pic" sz="quarter" idx="13"/>
          </p:nvPr>
        </p:nvSpPr>
        <p:spPr>
          <a:xfrm>
            <a:off x="6069590" y="4324572"/>
            <a:ext cx="2815490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75356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2"/>
          <p:cNvSpPr>
            <a:spLocks noGrp="1"/>
          </p:cNvSpPr>
          <p:nvPr>
            <p:ph type="body" sz="quarter" idx="21" hasCustomPrompt="1"/>
          </p:nvPr>
        </p:nvSpPr>
        <p:spPr>
          <a:xfrm>
            <a:off x="179512" y="5410407"/>
            <a:ext cx="2790012" cy="7909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50-375 Wrocław</a:t>
            </a:r>
          </a:p>
          <a:p>
            <a:pPr lvl="0"/>
            <a:r>
              <a:rPr lang="pl-PL" dirty="0"/>
              <a:t>ul. C. K. Norwida 25 </a:t>
            </a:r>
          </a:p>
        </p:txBody>
      </p:sp>
      <p:sp>
        <p:nvSpPr>
          <p:cNvPr id="16" name="Symbol zastępczy tekstu 2"/>
          <p:cNvSpPr>
            <a:spLocks noGrp="1"/>
          </p:cNvSpPr>
          <p:nvPr>
            <p:ph type="body" sz="quarter" idx="24" hasCustomPrompt="1"/>
          </p:nvPr>
        </p:nvSpPr>
        <p:spPr>
          <a:xfrm>
            <a:off x="3140050" y="5410406"/>
            <a:ext cx="2809596" cy="7909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Centrala: tel. 71 320 5020</a:t>
            </a:r>
          </a:p>
          <a:p>
            <a:pPr lvl="0"/>
            <a:r>
              <a:rPr lang="pl-PL" dirty="0"/>
              <a:t>Kancelaria Ogólna: tel. 71 320 5130 </a:t>
            </a:r>
          </a:p>
        </p:txBody>
      </p:sp>
      <p:sp>
        <p:nvSpPr>
          <p:cNvPr id="18" name="Symbol zastępczy tekstu 2"/>
          <p:cNvSpPr>
            <a:spLocks noGrp="1"/>
          </p:cNvSpPr>
          <p:nvPr>
            <p:ph type="body" sz="quarter" idx="26" hasCustomPrompt="1"/>
          </p:nvPr>
        </p:nvSpPr>
        <p:spPr>
          <a:xfrm>
            <a:off x="6120172" y="5410406"/>
            <a:ext cx="2753852" cy="7909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800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2400" b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www.up.wroc.pl</a:t>
            </a:r>
          </a:p>
        </p:txBody>
      </p:sp>
      <p:sp>
        <p:nvSpPr>
          <p:cNvPr id="1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371600"/>
            <a:ext cx="9144000" cy="3497263"/>
          </a:xfrm>
        </p:spPr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rostokąt 2"/>
          <p:cNvSpPr/>
          <p:nvPr userDrawn="1"/>
        </p:nvSpPr>
        <p:spPr>
          <a:xfrm>
            <a:off x="4211960" y="6561348"/>
            <a:ext cx="4932040" cy="29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483" y="224644"/>
            <a:ext cx="311259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53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kst">
  <p:cSld name="1_Teks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•"/>
              <a:defRPr/>
            </a:lvl3pPr>
            <a:lvl4pPr marL="1828800" lvl="3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/>
            </a:lvl4pPr>
            <a:lvl5pPr marL="2286000" lvl="4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83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  <p15:guide id="11" orient="horz" pos="38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zekładkowa 1">
  <p:cSld name="przekładkowa 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7"/>
          <p:cNvSpPr/>
          <p:nvPr/>
        </p:nvSpPr>
        <p:spPr>
          <a:xfrm>
            <a:off x="0" y="5445125"/>
            <a:ext cx="9143999" cy="10795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87"/>
          <p:cNvSpPr>
            <a:spLocks noGrp="1"/>
          </p:cNvSpPr>
          <p:nvPr>
            <p:ph type="pic" idx="2"/>
          </p:nvPr>
        </p:nvSpPr>
        <p:spPr>
          <a:xfrm>
            <a:off x="0" y="1172777"/>
            <a:ext cx="9144000" cy="427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3" name="Google Shape;33;p87"/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87"/>
          <p:cNvSpPr txBox="1">
            <a:spLocks noGrp="1"/>
          </p:cNvSpPr>
          <p:nvPr>
            <p:ph type="body" idx="1"/>
          </p:nvPr>
        </p:nvSpPr>
        <p:spPr>
          <a:xfrm>
            <a:off x="250825" y="5445125"/>
            <a:ext cx="86423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7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8642350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88024" y="6618972"/>
            <a:ext cx="4121949" cy="1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zekładkowa 2">
  <p:cSld name="przekładkowa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367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55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rona tytułowa ">
  <p:cSld name="Strona tytułowa 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/>
          <p:nvPr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360000" bIns="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>
            <a:spLocks noGrp="1"/>
          </p:cNvSpPr>
          <p:nvPr>
            <p:ph type="pic" idx="2"/>
          </p:nvPr>
        </p:nvSpPr>
        <p:spPr>
          <a:xfrm>
            <a:off x="-1" y="1412776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483" y="224644"/>
            <a:ext cx="3112594" cy="85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60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rona rozdziałowa">
  <p:cSld name="Strona rozdziałow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360000" bIns="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360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>
            <a:spLocks noGrp="1"/>
          </p:cNvSpPr>
          <p:nvPr>
            <p:ph type="pic" idx="2"/>
          </p:nvPr>
        </p:nvSpPr>
        <p:spPr>
          <a:xfrm>
            <a:off x="0" y="1371600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5483" y="224644"/>
            <a:ext cx="3112594" cy="85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394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zekładkowa 1">
  <p:cSld name="przekładkowa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/>
          <p:nvPr/>
        </p:nvSpPr>
        <p:spPr>
          <a:xfrm>
            <a:off x="0" y="5445125"/>
            <a:ext cx="9143999" cy="10795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01" name="Google Shape;101;p20"/>
          <p:cNvSpPr>
            <a:spLocks noGrp="1"/>
          </p:cNvSpPr>
          <p:nvPr>
            <p:ph type="pic" idx="2"/>
          </p:nvPr>
        </p:nvSpPr>
        <p:spPr>
          <a:xfrm>
            <a:off x="0" y="1172777"/>
            <a:ext cx="9144000" cy="427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/>
          <p:nvPr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250825" y="5445125"/>
            <a:ext cx="86423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8642350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6619438"/>
            <a:ext cx="3172730" cy="15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08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 i podtytuł">
  <p:cSld name="Tylko tytuł i podtytuł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18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4898">
          <p15:clr>
            <a:srgbClr val="FBAE40"/>
          </p15:clr>
        </p15:guide>
        <p15:guide id="8" orient="horz" pos="404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 zawartością">
  <p:cSld name="Z zawartością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646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orient="horz" pos="36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ykres">
  <p:cSld name="Wykre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>
            <a:spLocks noGrp="1"/>
          </p:cNvSpPr>
          <p:nvPr>
            <p:ph type="chart" idx="2"/>
          </p:nvPr>
        </p:nvSpPr>
        <p:spPr>
          <a:xfrm>
            <a:off x="252413" y="1557338"/>
            <a:ext cx="864076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0" y="1196975"/>
            <a:ext cx="8280400" cy="0"/>
          </a:xfrm>
          <a:prstGeom prst="straightConnector1">
            <a:avLst/>
          </a:prstGeom>
          <a:noFill/>
          <a:ln w="12700" cap="flat" cmpd="sng">
            <a:solidFill>
              <a:srgbClr val="ABABA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596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a">
  <p:cSld name="Tabela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26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po lewej">
  <p:cSld name="Zdjęcia po lewej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3132138" y="1557339"/>
            <a:ext cx="576103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>
            <a:spLocks noGrp="1"/>
          </p:cNvSpPr>
          <p:nvPr>
            <p:ph type="pic" idx="2"/>
          </p:nvPr>
        </p:nvSpPr>
        <p:spPr>
          <a:xfrm>
            <a:off x="250825" y="1557338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>
            <a:spLocks noGrp="1"/>
          </p:cNvSpPr>
          <p:nvPr>
            <p:ph type="pic" idx="3"/>
          </p:nvPr>
        </p:nvSpPr>
        <p:spPr>
          <a:xfrm>
            <a:off x="250825" y="3109049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1" name="Google Shape;121;p25"/>
          <p:cNvSpPr>
            <a:spLocks noGrp="1"/>
          </p:cNvSpPr>
          <p:nvPr>
            <p:ph type="pic" idx="4"/>
          </p:nvPr>
        </p:nvSpPr>
        <p:spPr>
          <a:xfrm>
            <a:off x="250825" y="4660760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57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1814">
          <p15:clr>
            <a:srgbClr val="FBAE40"/>
          </p15:clr>
        </p15:guide>
        <p15:guide id="10" pos="1973">
          <p15:clr>
            <a:srgbClr val="FBAE40"/>
          </p15:clr>
        </p15:guide>
        <p15:guide id="11" orient="horz" pos="981">
          <p15:clr>
            <a:srgbClr val="FBAE40"/>
          </p15:clr>
        </p15:guide>
        <p15:guide id="12" orient="horz" pos="368">
          <p15:clr>
            <a:srgbClr val="FBAE40"/>
          </p15:clr>
        </p15:guide>
        <p15:guide id="13" orient="horz" pos="79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na górze">
  <p:cSld name="Zdjęcia na górz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>
            <a:spLocks noGrp="1"/>
          </p:cNvSpPr>
          <p:nvPr>
            <p:ph type="pic" idx="2"/>
          </p:nvPr>
        </p:nvSpPr>
        <p:spPr>
          <a:xfrm>
            <a:off x="250825" y="1574264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250825" y="3681413"/>
            <a:ext cx="8642350" cy="244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>
            <a:spLocks noGrp="1"/>
          </p:cNvSpPr>
          <p:nvPr>
            <p:ph type="pic" idx="3"/>
          </p:nvPr>
        </p:nvSpPr>
        <p:spPr>
          <a:xfrm>
            <a:off x="3160207" y="1574263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>
            <a:spLocks noGrp="1"/>
          </p:cNvSpPr>
          <p:nvPr>
            <p:ph type="pic" idx="4"/>
          </p:nvPr>
        </p:nvSpPr>
        <p:spPr>
          <a:xfrm>
            <a:off x="6069590" y="1574264"/>
            <a:ext cx="2815490" cy="197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155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zekładkowa 2">
  <p:cSld name="przekładkowa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8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367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na dole">
  <p:cSld name="Zdjęcia na do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body" idx="1"/>
          </p:nvPr>
        </p:nvSpPr>
        <p:spPr>
          <a:xfrm>
            <a:off x="250825" y="1557338"/>
            <a:ext cx="8642350" cy="262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>
            <a:spLocks noGrp="1"/>
          </p:cNvSpPr>
          <p:nvPr>
            <p:ph type="pic" idx="2"/>
          </p:nvPr>
        </p:nvSpPr>
        <p:spPr>
          <a:xfrm>
            <a:off x="250825" y="4324572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>
            <a:spLocks noGrp="1"/>
          </p:cNvSpPr>
          <p:nvPr>
            <p:ph type="pic" idx="3"/>
          </p:nvPr>
        </p:nvSpPr>
        <p:spPr>
          <a:xfrm>
            <a:off x="3160207" y="4324571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>
            <a:spLocks noGrp="1"/>
          </p:cNvSpPr>
          <p:nvPr>
            <p:ph type="pic" idx="4"/>
          </p:nvPr>
        </p:nvSpPr>
        <p:spPr>
          <a:xfrm>
            <a:off x="6069590" y="4324572"/>
            <a:ext cx="2815490" cy="180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01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ntakt">
  <p:cSld name="Kontak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body" idx="1"/>
          </p:nvPr>
        </p:nvSpPr>
        <p:spPr>
          <a:xfrm>
            <a:off x="179512" y="5410407"/>
            <a:ext cx="2790012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050" b="0">
                <a:solidFill>
                  <a:schemeClr val="dk1"/>
                </a:solidFill>
              </a:defRPr>
            </a:lvl1pPr>
            <a:lvl2pPr marL="914400" lvl="1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2"/>
          </p:nvPr>
        </p:nvSpPr>
        <p:spPr>
          <a:xfrm>
            <a:off x="3140050" y="5410406"/>
            <a:ext cx="2809596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050" b="0">
                <a:solidFill>
                  <a:schemeClr val="dk1"/>
                </a:solidFill>
              </a:defRPr>
            </a:lvl1pPr>
            <a:lvl2pPr marL="914400" lvl="1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3"/>
          </p:nvPr>
        </p:nvSpPr>
        <p:spPr>
          <a:xfrm>
            <a:off x="6120172" y="5410406"/>
            <a:ext cx="2753852" cy="79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2pPr>
            <a:lvl3pPr marL="1371600" lvl="2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•"/>
              <a:defRPr>
                <a:solidFill>
                  <a:schemeClr val="lt1"/>
                </a:solidFill>
              </a:defRPr>
            </a:lvl3pPr>
            <a:lvl4pPr marL="1828800" lvl="3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4pPr>
            <a:lvl5pPr marL="2286000" lvl="4" indent="-35306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60"/>
              <a:buChar char="◦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>
            <a:spLocks noGrp="1"/>
          </p:cNvSpPr>
          <p:nvPr>
            <p:ph type="pic" idx="4"/>
          </p:nvPr>
        </p:nvSpPr>
        <p:spPr>
          <a:xfrm>
            <a:off x="0" y="1371600"/>
            <a:ext cx="9144000" cy="349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8"/>
          <p:cNvSpPr/>
          <p:nvPr/>
        </p:nvSpPr>
        <p:spPr>
          <a:xfrm>
            <a:off x="4211960" y="6561348"/>
            <a:ext cx="4932040" cy="2966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65483" y="224644"/>
            <a:ext cx="3112594" cy="85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782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a tytułow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11" name="Symbol zastępczy tekstu 11"/>
          <p:cNvSpPr>
            <a:spLocks noGrp="1"/>
          </p:cNvSpPr>
          <p:nvPr>
            <p:ph type="body" sz="quarter" idx="13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</p:spPr>
        <p:txBody>
          <a:bodyPr wrap="square" lIns="180000" tIns="0" rIns="360000" bIns="0" anchor="ctr">
            <a:normAutofit/>
          </a:bodyPr>
          <a:lstStyle>
            <a:lvl1pPr algn="r">
              <a:buNone/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algn="r"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2400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2400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1412776"/>
            <a:ext cx="9144000" cy="3497263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          </a:t>
            </a:r>
          </a:p>
        </p:txBody>
      </p:sp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30" y="224644"/>
            <a:ext cx="390914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7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a rozdział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0" y="4868863"/>
            <a:ext cx="9143999" cy="11887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11" name="Symbol zastępczy tekstu 11"/>
          <p:cNvSpPr>
            <a:spLocks noGrp="1"/>
          </p:cNvSpPr>
          <p:nvPr>
            <p:ph type="body" sz="quarter" idx="13"/>
          </p:nvPr>
        </p:nvSpPr>
        <p:spPr>
          <a:xfrm>
            <a:off x="2282451" y="4868863"/>
            <a:ext cx="6861549" cy="1188725"/>
          </a:xfrm>
          <a:prstGeom prst="rect">
            <a:avLst/>
          </a:prstGeom>
          <a:noFill/>
        </p:spPr>
        <p:txBody>
          <a:bodyPr wrap="square" lIns="180000" tIns="0" rIns="360000" bIns="0" anchor="ctr">
            <a:normAutofit/>
          </a:bodyPr>
          <a:lstStyle>
            <a:lvl1pPr algn="r">
              <a:buNone/>
              <a:defRPr sz="2000" b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algn="r"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2400"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2400"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371600"/>
            <a:ext cx="9144000" cy="3497263"/>
          </a:xfrm>
        </p:spPr>
        <p:txBody>
          <a:bodyPr/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30" y="224644"/>
            <a:ext cx="390914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65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zekładkow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 userDrawn="1"/>
        </p:nvSpPr>
        <p:spPr>
          <a:xfrm>
            <a:off x="0" y="5445125"/>
            <a:ext cx="9143999" cy="10795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172777"/>
            <a:ext cx="9144000" cy="4272348"/>
          </a:xfrm>
        </p:spPr>
        <p:txBody>
          <a:bodyPr/>
          <a:lstStyle/>
          <a:p>
            <a:endParaRPr lang="pl-PL"/>
          </a:p>
        </p:txBody>
      </p:sp>
      <p:sp>
        <p:nvSpPr>
          <p:cNvPr id="18" name="Prostokąt 17"/>
          <p:cNvSpPr/>
          <p:nvPr userDrawn="1"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7"/>
          </p:nvPr>
        </p:nvSpPr>
        <p:spPr>
          <a:xfrm>
            <a:off x="250825" y="5445125"/>
            <a:ext cx="8642350" cy="1079500"/>
          </a:xfrm>
        </p:spPr>
        <p:txBody>
          <a:bodyPr anchor="ctr"/>
          <a:lstStyle>
            <a:lvl1pPr algn="r">
              <a:defRPr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Tytuł 3"/>
          <p:cNvSpPr>
            <a:spLocks noGrp="1"/>
          </p:cNvSpPr>
          <p:nvPr>
            <p:ph type="title"/>
          </p:nvPr>
        </p:nvSpPr>
        <p:spPr>
          <a:xfrm>
            <a:off x="250825" y="238089"/>
            <a:ext cx="8642350" cy="827946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6618972"/>
            <a:ext cx="4121949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87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ow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>
            <a:spLocks noGrp="1"/>
          </p:cNvSpPr>
          <p:nvPr>
            <p:ph sz="quarter" idx="14"/>
          </p:nvPr>
        </p:nvSpPr>
        <p:spPr>
          <a:xfrm>
            <a:off x="250825" y="1557339"/>
            <a:ext cx="8642350" cy="3671862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15829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6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orient="horz" pos="3430">
          <p15:clr>
            <a:srgbClr val="FBAE40"/>
          </p15:clr>
        </p15:guide>
        <p15:guide id="4" pos="272">
          <p15:clr>
            <a:srgbClr val="FBAE40"/>
          </p15:clr>
        </p15:guide>
        <p15:guide id="5" orient="horz" pos="3067">
          <p15:clr>
            <a:srgbClr val="FBAE40"/>
          </p15:clr>
        </p15:guide>
        <p15:guide id="6" orient="horz" pos="293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00827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4898">
          <p15:clr>
            <a:srgbClr val="FBAE40"/>
          </p15:clr>
        </p15:guide>
        <p15:guide id="8" orient="horz" pos="404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 zawartości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0825" y="1557339"/>
            <a:ext cx="8642350" cy="45720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61941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orient="horz" pos="36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wykresu 4"/>
          <p:cNvSpPr>
            <a:spLocks noGrp="1"/>
          </p:cNvSpPr>
          <p:nvPr>
            <p:ph type="chart" sz="quarter" idx="13"/>
          </p:nvPr>
        </p:nvSpPr>
        <p:spPr>
          <a:xfrm>
            <a:off x="252413" y="1557338"/>
            <a:ext cx="8640762" cy="4572000"/>
          </a:xfrm>
        </p:spPr>
        <p:txBody>
          <a:bodyPr/>
          <a:lstStyle/>
          <a:p>
            <a:endParaRPr lang="pl-PL"/>
          </a:p>
        </p:txBody>
      </p:sp>
      <p:cxnSp>
        <p:nvCxnSpPr>
          <p:cNvPr id="23" name="Łącznik prosty 22"/>
          <p:cNvCxnSpPr/>
          <p:nvPr userDrawn="1"/>
        </p:nvCxnSpPr>
        <p:spPr>
          <a:xfrm>
            <a:off x="0" y="1196975"/>
            <a:ext cx="8280400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05302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abeli 4"/>
          <p:cNvSpPr>
            <a:spLocks noGrp="1"/>
          </p:cNvSpPr>
          <p:nvPr>
            <p:ph type="tbl" sz="quarter" idx="15"/>
          </p:nvPr>
        </p:nvSpPr>
        <p:spPr>
          <a:xfrm>
            <a:off x="250825" y="1557339"/>
            <a:ext cx="8642350" cy="4572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210003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 zawartością">
  <p:cSld name="Z zawartością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0"/>
          <p:cNvSpPr txBox="1">
            <a:spLocks noGrp="1"/>
          </p:cNvSpPr>
          <p:nvPr>
            <p:ph type="body" idx="1"/>
          </p:nvPr>
        </p:nvSpPr>
        <p:spPr>
          <a:xfrm>
            <a:off x="250825" y="1557339"/>
            <a:ext cx="864235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0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orient="horz" pos="36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250825" y="1557339"/>
            <a:ext cx="8642350" cy="4572000"/>
          </a:xfrm>
        </p:spPr>
        <p:txBody>
          <a:bodyPr/>
          <a:lstStyle>
            <a:lvl3pPr marL="357188" indent="-176213">
              <a:tabLst>
                <a:tab pos="179388" algn="l"/>
                <a:tab pos="357188" algn="l"/>
                <a:tab pos="358775" algn="l"/>
                <a:tab pos="538163" algn="l"/>
                <a:tab pos="719138" algn="l"/>
                <a:tab pos="898525" algn="l"/>
                <a:tab pos="1079500" algn="l"/>
              </a:tabLst>
              <a:defRPr/>
            </a:lvl3pPr>
            <a:lvl4pPr marL="538163" indent="-180975">
              <a:tabLst>
                <a:tab pos="179388" algn="l"/>
                <a:tab pos="358775" algn="l"/>
                <a:tab pos="538163" algn="l"/>
                <a:tab pos="539750" algn="l"/>
                <a:tab pos="898525" algn="l"/>
                <a:tab pos="1079500" algn="l"/>
              </a:tabLst>
              <a:defRPr/>
            </a:lvl4pPr>
            <a:lvl5pPr marL="714375" indent="-176213">
              <a:tabLst>
                <a:tab pos="179388" algn="l"/>
                <a:tab pos="358775" algn="l"/>
                <a:tab pos="539750" algn="l"/>
                <a:tab pos="714375" algn="l"/>
                <a:tab pos="719138" algn="l"/>
                <a:tab pos="1079500" algn="l"/>
              </a:tabLst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073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  <p15:guide id="11" orient="horz" pos="386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po lewe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ymbol zastępczy tekstu 15"/>
          <p:cNvSpPr>
            <a:spLocks noGrp="1"/>
          </p:cNvSpPr>
          <p:nvPr>
            <p:ph type="body" sz="quarter" idx="13"/>
          </p:nvPr>
        </p:nvSpPr>
        <p:spPr>
          <a:xfrm>
            <a:off x="3132138" y="1557339"/>
            <a:ext cx="5761037" cy="4572000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250825" y="1557338"/>
            <a:ext cx="26288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1" name="Symbol zastępczy obrazu 2"/>
          <p:cNvSpPr>
            <a:spLocks noGrp="1"/>
          </p:cNvSpPr>
          <p:nvPr>
            <p:ph type="pic" sz="quarter" idx="15"/>
          </p:nvPr>
        </p:nvSpPr>
        <p:spPr>
          <a:xfrm>
            <a:off x="250825" y="3109049"/>
            <a:ext cx="26288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2" name="Symbol zastępczy obrazu 2"/>
          <p:cNvSpPr>
            <a:spLocks noGrp="1"/>
          </p:cNvSpPr>
          <p:nvPr>
            <p:ph type="pic" sz="quarter" idx="16"/>
          </p:nvPr>
        </p:nvSpPr>
        <p:spPr>
          <a:xfrm>
            <a:off x="250825" y="4660760"/>
            <a:ext cx="2628899" cy="1457762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2770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1814">
          <p15:clr>
            <a:srgbClr val="FBAE40"/>
          </p15:clr>
        </p15:guide>
        <p15:guide id="10" pos="1973">
          <p15:clr>
            <a:srgbClr val="FBAE40"/>
          </p15:clr>
        </p15:guide>
        <p15:guide id="11" orient="horz" pos="981">
          <p15:clr>
            <a:srgbClr val="FBAE40"/>
          </p15:clr>
        </p15:guide>
        <p15:guide id="12" orient="horz" pos="368">
          <p15:clr>
            <a:srgbClr val="FBAE40"/>
          </p15:clr>
        </p15:guide>
        <p15:guide id="13" orient="horz" pos="79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na gór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250825" y="1574264"/>
            <a:ext cx="2815490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250825" y="3681413"/>
            <a:ext cx="8642350" cy="244792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0" name="Symbol zastępczy obrazu 2"/>
          <p:cNvSpPr>
            <a:spLocks noGrp="1"/>
          </p:cNvSpPr>
          <p:nvPr>
            <p:ph type="pic" sz="quarter" idx="12"/>
          </p:nvPr>
        </p:nvSpPr>
        <p:spPr>
          <a:xfrm>
            <a:off x="3160207" y="1574263"/>
            <a:ext cx="2815490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21" name="Symbol zastępczy obrazu 2"/>
          <p:cNvSpPr>
            <a:spLocks noGrp="1"/>
          </p:cNvSpPr>
          <p:nvPr>
            <p:ph type="pic" sz="quarter" idx="13"/>
          </p:nvPr>
        </p:nvSpPr>
        <p:spPr>
          <a:xfrm>
            <a:off x="6069590" y="1574264"/>
            <a:ext cx="2815490" cy="1979611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672699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n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250825" y="1557338"/>
            <a:ext cx="8642350" cy="2627746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obrazu 2"/>
          <p:cNvSpPr>
            <a:spLocks noGrp="1"/>
          </p:cNvSpPr>
          <p:nvPr>
            <p:ph type="pic" sz="quarter" idx="10"/>
          </p:nvPr>
        </p:nvSpPr>
        <p:spPr>
          <a:xfrm>
            <a:off x="250825" y="4324572"/>
            <a:ext cx="2815490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15" name="Symbol zastępczy obrazu 2"/>
          <p:cNvSpPr>
            <a:spLocks noGrp="1"/>
          </p:cNvSpPr>
          <p:nvPr>
            <p:ph type="pic" sz="quarter" idx="12"/>
          </p:nvPr>
        </p:nvSpPr>
        <p:spPr>
          <a:xfrm>
            <a:off x="3160207" y="4324571"/>
            <a:ext cx="2815490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16" name="Symbol zastępczy obrazu 2"/>
          <p:cNvSpPr>
            <a:spLocks noGrp="1"/>
          </p:cNvSpPr>
          <p:nvPr>
            <p:ph type="pic" sz="quarter" idx="13"/>
          </p:nvPr>
        </p:nvSpPr>
        <p:spPr>
          <a:xfrm>
            <a:off x="6069590" y="4324572"/>
            <a:ext cx="2815490" cy="1804767"/>
          </a:xfrm>
          <a:prstGeom prst="rect">
            <a:avLst/>
          </a:prstGeom>
        </p:spPr>
        <p:txBody>
          <a:bodyPr lIns="0" tIns="0" rIns="0" bIns="0"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59105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3787">
          <p15:clr>
            <a:srgbClr val="FBAE40"/>
          </p15:clr>
        </p15:guide>
        <p15:guide id="10" orient="horz" pos="981">
          <p15:clr>
            <a:srgbClr val="FBAE40"/>
          </p15:clr>
        </p15:guide>
        <p15:guide id="11" orient="horz" pos="368">
          <p15:clr>
            <a:srgbClr val="FBAE40"/>
          </p15:clr>
        </p15:guide>
        <p15:guide id="12" pos="3946">
          <p15:clr>
            <a:srgbClr val="FBAE40"/>
          </p15:clr>
        </p15:guide>
        <p15:guide id="13" orient="horz" pos="231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2"/>
          <p:cNvSpPr>
            <a:spLocks noGrp="1"/>
          </p:cNvSpPr>
          <p:nvPr>
            <p:ph type="body" sz="quarter" idx="21" hasCustomPrompt="1"/>
          </p:nvPr>
        </p:nvSpPr>
        <p:spPr>
          <a:xfrm>
            <a:off x="179512" y="5410407"/>
            <a:ext cx="2790012" cy="7909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50-375 Wrocław</a:t>
            </a:r>
          </a:p>
          <a:p>
            <a:pPr lvl="0"/>
            <a:r>
              <a:rPr lang="pl-PL" dirty="0"/>
              <a:t>ul. C. K. Norwida 25 </a:t>
            </a:r>
          </a:p>
        </p:txBody>
      </p:sp>
      <p:sp>
        <p:nvSpPr>
          <p:cNvPr id="16" name="Symbol zastępczy tekstu 2"/>
          <p:cNvSpPr>
            <a:spLocks noGrp="1"/>
          </p:cNvSpPr>
          <p:nvPr>
            <p:ph type="body" sz="quarter" idx="24" hasCustomPrompt="1"/>
          </p:nvPr>
        </p:nvSpPr>
        <p:spPr>
          <a:xfrm>
            <a:off x="3140050" y="5410406"/>
            <a:ext cx="2809596" cy="7909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105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Centrala: tel. 71 320 5020</a:t>
            </a:r>
          </a:p>
          <a:p>
            <a:pPr lvl="0"/>
            <a:r>
              <a:rPr lang="pl-PL" dirty="0"/>
              <a:t>Kancelaria Ogólna: tel. 71 320 5130 </a:t>
            </a:r>
          </a:p>
        </p:txBody>
      </p:sp>
      <p:sp>
        <p:nvSpPr>
          <p:cNvPr id="18" name="Symbol zastępczy tekstu 2"/>
          <p:cNvSpPr>
            <a:spLocks noGrp="1"/>
          </p:cNvSpPr>
          <p:nvPr>
            <p:ph type="body" sz="quarter" idx="26" hasCustomPrompt="1"/>
          </p:nvPr>
        </p:nvSpPr>
        <p:spPr>
          <a:xfrm>
            <a:off x="6120172" y="5410406"/>
            <a:ext cx="2753852" cy="7909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1800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>
                <a:tab pos="180000" algn="l"/>
                <a:tab pos="360000" algn="l"/>
                <a:tab pos="540000" algn="l"/>
                <a:tab pos="720000" algn="l"/>
                <a:tab pos="900000" algn="l"/>
                <a:tab pos="1080000" algn="l"/>
              </a:tabLst>
              <a:defRPr sz="2400" b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www.up.wroc.pl</a:t>
            </a:r>
          </a:p>
        </p:txBody>
      </p:sp>
      <p:sp>
        <p:nvSpPr>
          <p:cNvPr id="19" name="Symbol zastępczy obrazu 8"/>
          <p:cNvSpPr>
            <a:spLocks noGrp="1"/>
          </p:cNvSpPr>
          <p:nvPr>
            <p:ph type="pic" sz="quarter" idx="16"/>
          </p:nvPr>
        </p:nvSpPr>
        <p:spPr>
          <a:xfrm>
            <a:off x="0" y="1371600"/>
            <a:ext cx="9144000" cy="3497263"/>
          </a:xfrm>
        </p:spPr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rostokąt 2"/>
          <p:cNvSpPr/>
          <p:nvPr userDrawn="1"/>
        </p:nvSpPr>
        <p:spPr>
          <a:xfrm>
            <a:off x="4211960" y="6561348"/>
            <a:ext cx="4932040" cy="29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30" y="224644"/>
            <a:ext cx="3909147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114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68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ykres">
  <p:cSld name="Wykre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1"/>
          <p:cNvSpPr>
            <a:spLocks noGrp="1"/>
          </p:cNvSpPr>
          <p:nvPr>
            <p:ph type="chart" idx="2"/>
          </p:nvPr>
        </p:nvSpPr>
        <p:spPr>
          <a:xfrm>
            <a:off x="252413" y="1557338"/>
            <a:ext cx="864076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46" name="Google Shape;46;p91"/>
          <p:cNvCxnSpPr/>
          <p:nvPr/>
        </p:nvCxnSpPr>
        <p:spPr>
          <a:xfrm>
            <a:off x="0" y="1196975"/>
            <a:ext cx="8280400" cy="0"/>
          </a:xfrm>
          <a:prstGeom prst="straightConnector1">
            <a:avLst/>
          </a:prstGeom>
          <a:noFill/>
          <a:ln w="12700" cap="flat" cmpd="sng">
            <a:solidFill>
              <a:srgbClr val="ABABAB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7" name="Google Shape;47;p91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a">
  <p:cSld name="Tabela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2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1139">
          <p15:clr>
            <a:srgbClr val="FBAE40"/>
          </p15:clr>
        </p15:guide>
        <p15:guide id="5" orient="horz" pos="1366">
          <p15:clr>
            <a:srgbClr val="FBAE40"/>
          </p15:clr>
        </p15:guide>
        <p15:guide id="6" pos="5216">
          <p15:clr>
            <a:srgbClr val="FBAE40"/>
          </p15:clr>
        </p15:guide>
        <p15:guide id="7" orient="horz" pos="4042">
          <p15:clr>
            <a:srgbClr val="FBAE40"/>
          </p15:clr>
        </p15:guide>
        <p15:guide id="8" pos="2880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djęcia po lewej">
  <p:cSld name="Zdjęcia po lewej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3"/>
          <p:cNvSpPr txBox="1">
            <a:spLocks noGrp="1"/>
          </p:cNvSpPr>
          <p:nvPr>
            <p:ph type="body" idx="1"/>
          </p:nvPr>
        </p:nvSpPr>
        <p:spPr>
          <a:xfrm>
            <a:off x="3132138" y="1557339"/>
            <a:ext cx="576103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spcBef>
                <a:spcPts val="3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4pPr>
            <a:lvl5pPr marL="2286000" lvl="4" indent="-388620" algn="l">
              <a:spcBef>
                <a:spcPts val="300"/>
              </a:spcBef>
              <a:spcAft>
                <a:spcPts val="0"/>
              </a:spcAft>
              <a:buSzPts val="2520"/>
              <a:buChar char="◦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93"/>
          <p:cNvSpPr>
            <a:spLocks noGrp="1"/>
          </p:cNvSpPr>
          <p:nvPr>
            <p:ph type="pic" idx="2"/>
          </p:nvPr>
        </p:nvSpPr>
        <p:spPr>
          <a:xfrm>
            <a:off x="250825" y="1557338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3" name="Google Shape;53;p93"/>
          <p:cNvSpPr>
            <a:spLocks noGrp="1"/>
          </p:cNvSpPr>
          <p:nvPr>
            <p:ph type="pic" idx="3"/>
          </p:nvPr>
        </p:nvSpPr>
        <p:spPr>
          <a:xfrm>
            <a:off x="250825" y="3109049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4" name="Google Shape;54;p93"/>
          <p:cNvSpPr>
            <a:spLocks noGrp="1"/>
          </p:cNvSpPr>
          <p:nvPr>
            <p:ph type="pic" idx="4"/>
          </p:nvPr>
        </p:nvSpPr>
        <p:spPr>
          <a:xfrm>
            <a:off x="250825" y="4660760"/>
            <a:ext cx="2628899" cy="1457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5" name="Google Shape;55;p93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54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1366">
          <p15:clr>
            <a:srgbClr val="FBAE40"/>
          </p15:clr>
        </p15:guide>
        <p15:guide id="7" pos="5216">
          <p15:clr>
            <a:srgbClr val="FBAE40"/>
          </p15:clr>
        </p15:guide>
        <p15:guide id="8" orient="horz" pos="4042">
          <p15:clr>
            <a:srgbClr val="FBAE40"/>
          </p15:clr>
        </p15:guide>
        <p15:guide id="9" pos="1814">
          <p15:clr>
            <a:srgbClr val="FBAE40"/>
          </p15:clr>
        </p15:guide>
        <p15:guide id="10" pos="1973">
          <p15:clr>
            <a:srgbClr val="FBAE40"/>
          </p15:clr>
        </p15:guide>
        <p15:guide id="11" orient="horz" pos="981">
          <p15:clr>
            <a:srgbClr val="FBAE40"/>
          </p15:clr>
        </p15:guide>
        <p15:guide id="12" orient="horz" pos="368">
          <p15:clr>
            <a:srgbClr val="FBAE40"/>
          </p15:clr>
        </p15:guide>
        <p15:guide id="13" orient="horz" pos="79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0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80"/>
          <p:cNvSpPr txBox="1">
            <a:spLocks noGrp="1"/>
          </p:cNvSpPr>
          <p:nvPr>
            <p:ph type="body" idx="1"/>
          </p:nvPr>
        </p:nvSpPr>
        <p:spPr>
          <a:xfrm>
            <a:off x="250825" y="1557338"/>
            <a:ext cx="8642350" cy="475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306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306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306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306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80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0"/>
          <p:cNvSpPr/>
          <p:nvPr/>
        </p:nvSpPr>
        <p:spPr>
          <a:xfrm>
            <a:off x="0" y="238089"/>
            <a:ext cx="143507" cy="827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8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788024" y="6618972"/>
            <a:ext cx="4121949" cy="158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5216">
          <p15:clr>
            <a:srgbClr val="F26B43"/>
          </p15:clr>
        </p15:guide>
        <p15:guide id="3" orient="horz" pos="981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66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158">
          <p15:clr>
            <a:srgbClr val="F26B43"/>
          </p15:clr>
        </p15:guide>
        <p15:guide id="10" pos="3243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86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82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82"/>
          <p:cNvSpPr txBox="1">
            <a:spLocks noGrp="1"/>
          </p:cNvSpPr>
          <p:nvPr>
            <p:ph type="body" idx="1"/>
          </p:nvPr>
        </p:nvSpPr>
        <p:spPr>
          <a:xfrm>
            <a:off x="250825" y="1557338"/>
            <a:ext cx="8642350" cy="475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306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306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306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3060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82"/>
          <p:cNvSpPr/>
          <p:nvPr/>
        </p:nvSpPr>
        <p:spPr>
          <a:xfrm>
            <a:off x="0" y="238089"/>
            <a:ext cx="143507" cy="827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82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6619438"/>
            <a:ext cx="3172730" cy="1579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5216">
          <p15:clr>
            <a:srgbClr val="F26B43"/>
          </p15:clr>
        </p15:guide>
        <p15:guide id="3" orient="horz" pos="981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66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158">
          <p15:clr>
            <a:srgbClr val="F26B43"/>
          </p15:clr>
        </p15:guide>
        <p15:guide id="10" pos="3243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8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0825" y="1557338"/>
            <a:ext cx="8642350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0" y="238089"/>
            <a:ext cx="143507" cy="827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6619438"/>
            <a:ext cx="3172730" cy="1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9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lang="pl-PL" sz="2400" b="0" kern="1200" dirty="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Font typeface="Arial" pitchFamily="34" charset="0"/>
        <a:tabLst>
          <a:tab pos="180000" algn="l"/>
          <a:tab pos="360000" algn="l"/>
          <a:tab pos="540000" algn="l"/>
          <a:tab pos="720000" algn="l"/>
          <a:tab pos="900000" algn="l"/>
          <a:tab pos="10800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180975" indent="-180975"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tabLst>
          <a:tab pos="180975" algn="l"/>
          <a:tab pos="357188" algn="l"/>
          <a:tab pos="538163" algn="l"/>
          <a:tab pos="714375" algn="l"/>
          <a:tab pos="896938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7800" algn="l" defTabSz="180000" rtl="0" fontAlgn="base">
        <a:spcBef>
          <a:spcPts val="300"/>
        </a:spcBef>
        <a:spcAft>
          <a:spcPct val="0"/>
        </a:spcAft>
        <a:buClr>
          <a:schemeClr val="tx2"/>
        </a:buClr>
        <a:buSzPct val="140000"/>
        <a:buFont typeface="Arial" panose="020B0604020202020204" pitchFamily="34" charset="0"/>
        <a:buChar char="•"/>
        <a:tabLst>
          <a:tab pos="179388" algn="l"/>
          <a:tab pos="357188" algn="l"/>
          <a:tab pos="358775" algn="l"/>
          <a:tab pos="538163" algn="l"/>
          <a:tab pos="719138" algn="l"/>
          <a:tab pos="898525" algn="l"/>
          <a:tab pos="10795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3pPr>
      <a:lvl4pPr marL="538163" indent="-180975"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◦"/>
        <a:tabLst>
          <a:tab pos="180000" algn="l"/>
          <a:tab pos="360000" algn="l"/>
          <a:tab pos="540000" algn="l"/>
          <a:tab pos="720000" algn="l"/>
          <a:tab pos="900000" algn="l"/>
          <a:tab pos="10800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4pPr>
      <a:lvl5pPr marL="714375" indent="-176213" algn="l" defTabSz="180000" rtl="0" fontAlgn="base">
        <a:spcBef>
          <a:spcPts val="300"/>
        </a:spcBef>
        <a:spcAft>
          <a:spcPct val="0"/>
        </a:spcAft>
        <a:buClr>
          <a:schemeClr val="tx2"/>
        </a:buClr>
        <a:buSzPct val="140000"/>
        <a:buFont typeface="Arial" panose="020B0604020202020204" pitchFamily="34" charset="0"/>
        <a:buChar char="◦"/>
        <a:tabLst>
          <a:tab pos="179388" algn="l"/>
          <a:tab pos="358775" algn="l"/>
          <a:tab pos="539750" algn="l"/>
          <a:tab pos="719138" algn="l"/>
          <a:tab pos="10795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5216">
          <p15:clr>
            <a:srgbClr val="F26B43"/>
          </p15:clr>
        </p15:guide>
        <p15:guide id="3" orient="horz" pos="981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66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158">
          <p15:clr>
            <a:srgbClr val="F26B43"/>
          </p15:clr>
        </p15:guide>
        <p15:guide id="10" pos="3243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86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250825" y="1557338"/>
            <a:ext cx="8642350" cy="475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30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30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30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30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Arial"/>
              <a:buChar char="◦"/>
              <a:defRPr sz="1400" b="0" i="0" u="none" strike="noStrike" cap="non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0" y="238089"/>
            <a:ext cx="143507" cy="827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6619438"/>
            <a:ext cx="3172730" cy="15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849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5216">
          <p15:clr>
            <a:srgbClr val="F26B43"/>
          </p15:clr>
        </p15:guide>
        <p15:guide id="3" orient="horz" pos="981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66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158">
          <p15:clr>
            <a:srgbClr val="F26B43"/>
          </p15:clr>
        </p15:guide>
        <p15:guide id="10" pos="3243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86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3675183" cy="6858001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0825" y="1557338"/>
            <a:ext cx="8642350" cy="475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250825" y="238089"/>
            <a:ext cx="6373403" cy="82794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3" name="Prostokąt 12"/>
          <p:cNvSpPr/>
          <p:nvPr userDrawn="1"/>
        </p:nvSpPr>
        <p:spPr>
          <a:xfrm>
            <a:off x="0" y="238089"/>
            <a:ext cx="143507" cy="827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6618972"/>
            <a:ext cx="4121949" cy="1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3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lang="pl-PL" sz="2400" b="0" kern="1200" dirty="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Font typeface="Arial" pitchFamily="34" charset="0"/>
        <a:tabLst>
          <a:tab pos="180000" algn="l"/>
          <a:tab pos="360000" algn="l"/>
          <a:tab pos="540000" algn="l"/>
          <a:tab pos="720000" algn="l"/>
          <a:tab pos="900000" algn="l"/>
          <a:tab pos="10800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180975" indent="-180975"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tabLst>
          <a:tab pos="180975" algn="l"/>
          <a:tab pos="357188" algn="l"/>
          <a:tab pos="538163" algn="l"/>
          <a:tab pos="714375" algn="l"/>
          <a:tab pos="896938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7800" algn="l" defTabSz="180000" rtl="0" fontAlgn="base">
        <a:spcBef>
          <a:spcPts val="300"/>
        </a:spcBef>
        <a:spcAft>
          <a:spcPct val="0"/>
        </a:spcAft>
        <a:buClr>
          <a:schemeClr val="tx2"/>
        </a:buClr>
        <a:buSzPct val="140000"/>
        <a:buFont typeface="Arial" panose="020B0604020202020204" pitchFamily="34" charset="0"/>
        <a:buChar char="•"/>
        <a:tabLst>
          <a:tab pos="179388" algn="l"/>
          <a:tab pos="357188" algn="l"/>
          <a:tab pos="358775" algn="l"/>
          <a:tab pos="538163" algn="l"/>
          <a:tab pos="719138" algn="l"/>
          <a:tab pos="898525" algn="l"/>
          <a:tab pos="10795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3pPr>
      <a:lvl4pPr marL="538163" indent="-180975" algn="l" defTabSz="180000" rtl="0" fontAlgn="base">
        <a:spcBef>
          <a:spcPts val="3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◦"/>
        <a:tabLst>
          <a:tab pos="180000" algn="l"/>
          <a:tab pos="360000" algn="l"/>
          <a:tab pos="540000" algn="l"/>
          <a:tab pos="720000" algn="l"/>
          <a:tab pos="900000" algn="l"/>
          <a:tab pos="10800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4pPr>
      <a:lvl5pPr marL="714375" indent="-176213" algn="l" defTabSz="180000" rtl="0" fontAlgn="base">
        <a:spcBef>
          <a:spcPts val="300"/>
        </a:spcBef>
        <a:spcAft>
          <a:spcPct val="0"/>
        </a:spcAft>
        <a:buClr>
          <a:schemeClr val="tx2"/>
        </a:buClr>
        <a:buSzPct val="140000"/>
        <a:buFont typeface="Arial" panose="020B0604020202020204" pitchFamily="34" charset="0"/>
        <a:buChar char="◦"/>
        <a:tabLst>
          <a:tab pos="179388" algn="l"/>
          <a:tab pos="358775" algn="l"/>
          <a:tab pos="539750" algn="l"/>
          <a:tab pos="719138" algn="l"/>
          <a:tab pos="1079500" algn="l"/>
        </a:tabLst>
        <a:defRPr sz="1400" kern="1200" spc="-2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>
          <p15:clr>
            <a:srgbClr val="F26B43"/>
          </p15:clr>
        </p15:guide>
        <p15:guide id="2" pos="5216">
          <p15:clr>
            <a:srgbClr val="F26B43"/>
          </p15:clr>
        </p15:guide>
        <p15:guide id="3" orient="horz" pos="981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66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158">
          <p15:clr>
            <a:srgbClr val="F26B43"/>
          </p15:clr>
        </p15:guide>
        <p15:guide id="10" pos="3243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8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hyperlink" Target="mailto:igig@upwr.edu.p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is.ar.wroc.pl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hyperlink" Target="mailto:iis@upwr.edu.pl" TargetMode="Externa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hyperlink" Target="mailto:sekretariat.ibr@upwr.edu.p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hyperlink" Target="mailto:ikios@upwr.edu.p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kzm@upwr.edu.p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microsoft.com/office/2007/relationships/hdphoto" Target="../media/hdphoto2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9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microsoft.com/office/2007/relationships/hdphoto" Target="../media/hdphoto2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microsoft.com/office/2007/relationships/hdphoto" Target="../media/hdphoto2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microsoft.com/office/2007/relationships/hdphoto" Target="../media/hdphoto2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microsoft.com/office/2007/relationships/hdphoto" Target="../media/hdphoto2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4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30.jpe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9.jpeg"/><Relationship Id="rId5" Type="http://schemas.openxmlformats.org/officeDocument/2006/relationships/hyperlink" Target="mailto:step.upwr@gmail.com" TargetMode="External"/><Relationship Id="rId4" Type="http://schemas.openxmlformats.org/officeDocument/2006/relationships/image" Target="../media/image128.emf"/><Relationship Id="rId9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12" Type="http://schemas.microsoft.com/office/2007/relationships/hdphoto" Target="../media/hdphoto2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eg"/><Relationship Id="rId11" Type="http://schemas.openxmlformats.org/officeDocument/2006/relationships/image" Target="../media/image35.pn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swiksig@gmail.com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142.jpeg"/><Relationship Id="rId4" Type="http://schemas.openxmlformats.org/officeDocument/2006/relationships/hyperlink" Target="http://www.facebook.com/wiksig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4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3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4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4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7.png"/><Relationship Id="rId11" Type="http://schemas.openxmlformats.org/officeDocument/2006/relationships/image" Target="../media/image152.jpeg"/><Relationship Id="rId5" Type="http://schemas.openxmlformats.org/officeDocument/2006/relationships/image" Target="../media/image19.png"/><Relationship Id="rId10" Type="http://schemas.openxmlformats.org/officeDocument/2006/relationships/image" Target="../media/image151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5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3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5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7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6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10" Type="http://schemas.openxmlformats.org/officeDocument/2006/relationships/image" Target="../media/image28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1.jpe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6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6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9.png"/><Relationship Id="rId10" Type="http://schemas.openxmlformats.org/officeDocument/2006/relationships/image" Target="../media/image169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6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7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1.png"/><Relationship Id="rId5" Type="http://schemas.openxmlformats.org/officeDocument/2006/relationships/image" Target="../media/image19.png"/><Relationship Id="rId10" Type="http://schemas.openxmlformats.org/officeDocument/2006/relationships/image" Target="../media/image175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74.jpe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6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9.png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CCCC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"/>
          <p:cNvGrpSpPr/>
          <p:nvPr/>
        </p:nvGrpSpPr>
        <p:grpSpPr>
          <a:xfrm>
            <a:off x="-12986" y="0"/>
            <a:ext cx="9169973" cy="4977172"/>
            <a:chOff x="-12986" y="0"/>
            <a:chExt cx="9169973" cy="4977172"/>
          </a:xfrm>
        </p:grpSpPr>
        <p:sp>
          <p:nvSpPr>
            <p:cNvPr id="150" name="Google Shape;150;p1"/>
            <p:cNvSpPr/>
            <p:nvPr/>
          </p:nvSpPr>
          <p:spPr>
            <a:xfrm>
              <a:off x="-12986" y="0"/>
              <a:ext cx="9156986" cy="152078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aphicFrame>
          <p:nvGraphicFramePr>
            <p:cNvPr id="151" name="Google Shape;151;p1"/>
            <p:cNvGraphicFramePr/>
            <p:nvPr/>
          </p:nvGraphicFramePr>
          <p:xfrm>
            <a:off x="4086225" y="115851"/>
            <a:ext cx="5057775" cy="1404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29" r:id="rId4" imgW="5057775" imgH="1404937" progId="">
                    <p:embed/>
                  </p:oleObj>
                </mc:Choice>
                <mc:Fallback>
                  <p:oleObj r:id="rId4" imgW="5057775" imgH="1404937" progId="">
                    <p:embed/>
                    <p:pic>
                      <p:nvPicPr>
                        <p:cNvPr id="151" name="Google Shape;151;p1"/>
                        <p:cNvPicPr preferRelativeResize="0"/>
                        <p:nvPr/>
                      </p:nvPicPr>
                      <p:blipFill rotWithShape="1">
                        <a:blip r:embed="rId5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4086225" y="115851"/>
                          <a:ext cx="5057775" cy="1404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2" name="Google Shape;152;p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08" y="1700808"/>
              <a:ext cx="9157495" cy="32763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950" name="Picture 6" descr="u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87" y="1700809"/>
            <a:ext cx="9156987" cy="58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0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9"/>
          <p:cNvSpPr txBox="1"/>
          <p:nvPr/>
        </p:nvSpPr>
        <p:spPr>
          <a:xfrm>
            <a:off x="4697690" y="4257092"/>
            <a:ext cx="3827276" cy="205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4800"/>
              <a:buFont typeface="Arial"/>
              <a:buNone/>
            </a:pPr>
            <a:r>
              <a:rPr lang="pl-PL" sz="4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STRUKTURA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4800"/>
              <a:buFont typeface="Arial"/>
              <a:buNone/>
            </a:pPr>
            <a:r>
              <a:rPr lang="pl-PL" sz="4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 WYDZIAŁU</a:t>
            </a:r>
            <a:endParaRPr dirty="0"/>
          </a:p>
        </p:txBody>
      </p:sp>
      <p:pic>
        <p:nvPicPr>
          <p:cNvPr id="7" name="Google Shape;572;p37" descr="IMG_6257.jpg">
            <a:extLst>
              <a:ext uri="{FF2B5EF4-FFF2-40B4-BE49-F238E27FC236}">
                <a16:creationId xmlns:a16="http://schemas.microsoft.com/office/drawing/2014/main" id="{CCBE8949-5987-4736-B875-7D4BAE5076A6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1910" y="1838234"/>
            <a:ext cx="2488678" cy="2043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1DC15EBE-2462-441F-BD06-111D3D0F9E6E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9" name="Google Shape;304;p50">
              <a:extLst>
                <a:ext uri="{FF2B5EF4-FFF2-40B4-BE49-F238E27FC236}">
                  <a16:creationId xmlns:a16="http://schemas.microsoft.com/office/drawing/2014/main" id="{47796704-FC1A-4CEA-9E81-B0912717808B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090A1A44-6F27-4DCB-9056-86051CCAE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0"/>
          <p:cNvSpPr txBox="1"/>
          <p:nvPr/>
        </p:nvSpPr>
        <p:spPr>
          <a:xfrm>
            <a:off x="280235" y="2702147"/>
            <a:ext cx="648821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Instytut Geodezji i Geoinformatyki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533400" marR="0" lvl="0" indent="-533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Instytut Inżynierii Środowiska</a:t>
            </a:r>
          </a:p>
          <a:p>
            <a:pPr marL="533400" indent="-533400">
              <a:lnSpc>
                <a:spcPct val="12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pl-PL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Katedra Budownictwa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marR="0" lvl="0" indent="-533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Katedra Kształtowania i Ochrony Środowiska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533400" marR="0" lvl="0" indent="-533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Katedra Zastosowań Matematyki</a:t>
            </a:r>
          </a:p>
          <a:p>
            <a:pPr marL="533400" lvl="0" indent="-533400">
              <a:lnSpc>
                <a:spcPct val="12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Laboratorium Badań Środowiskowych</a:t>
            </a: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533400" indent="-533400">
              <a:lnSpc>
                <a:spcPct val="120000"/>
              </a:lnSpc>
              <a:spcBef>
                <a:spcPts val="400"/>
              </a:spcBef>
              <a:buSzPts val="2000"/>
              <a:buFont typeface="Wingdings" panose="05000000000000000000" pitchFamily="2" charset="2"/>
              <a:buChar char="§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Obserwatorium Agro i Hydrometeorologii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3400" marR="0" lvl="0" indent="-4191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-441960" y="1522487"/>
            <a:ext cx="7321338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JEDNOSTKI  ORGANIZACYJNE</a:t>
            </a:r>
            <a:endParaRPr dirty="0"/>
          </a:p>
        </p:txBody>
      </p:sp>
      <p:pic>
        <p:nvPicPr>
          <p:cNvPr id="261" name="Google Shape;261;p10" descr="cnd4 DSC_0856-Edit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777" y="1999073"/>
            <a:ext cx="1988397" cy="395003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1E86BA69-829A-423A-8DD9-5CCE9A10E387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9" name="Google Shape;304;p50">
              <a:extLst>
                <a:ext uri="{FF2B5EF4-FFF2-40B4-BE49-F238E27FC236}">
                  <a16:creationId xmlns:a16="http://schemas.microsoft.com/office/drawing/2014/main" id="{C79E6AF3-DA0A-4CD5-85EB-ED0F52A18366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E5C7E7D2-95D5-4184-845E-4C44E33E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3" descr="C:\Users\Agata Krężel\Desktop\LOGO 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96" y="1105328"/>
            <a:ext cx="1660525" cy="110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3"/>
          <p:cNvSpPr/>
          <p:nvPr/>
        </p:nvSpPr>
        <p:spPr>
          <a:xfrm>
            <a:off x="383149" y="1475315"/>
            <a:ext cx="876085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400"/>
              <a:buFont typeface="Times New Roman"/>
              <a:buNone/>
            </a:pPr>
            <a:r>
              <a:rPr lang="pl-PL" sz="2400" b="1" i="0" u="none" strike="noStrike" cap="none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INSTYTUT GEODEZJI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400"/>
              <a:buFont typeface="Times New Roman"/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                 </a:t>
            </a: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I GEOINFORMATYKI</a:t>
            </a:r>
            <a:endParaRPr lang="pl-PL" sz="2800" b="1" dirty="0">
              <a:latin typeface="Times New Roman"/>
              <a:ea typeface="Garamond"/>
              <a:cs typeface="Times New Roman"/>
              <a:sym typeface="Times New Roman"/>
            </a:endParaRPr>
          </a:p>
          <a:p>
            <a:pPr>
              <a:buClr>
                <a:srgbClr val="495678"/>
              </a:buClr>
              <a:buSzPts val="2400"/>
            </a:pPr>
            <a:r>
              <a:rPr lang="pl-PL" sz="1600" dirty="0">
                <a:solidFill>
                  <a:srgbClr val="00091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</a:t>
            </a: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ul. Grunwaldzka 53, 50-357 Wrocław,  </a:t>
            </a:r>
            <a:r>
              <a:rPr lang="de-DE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tel. 71 320</a:t>
            </a: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de-DE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5617</a:t>
            </a: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e-mail:</a:t>
            </a:r>
            <a:r>
              <a:rPr lang="pl-PL" sz="20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igig@upwr.edu.pl</a:t>
            </a: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>
              <a:buClr>
                <a:srgbClr val="495678"/>
              </a:buClr>
              <a:buSzPts val="2400"/>
            </a:pP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          www.igig.up.wroc.pl</a:t>
            </a:r>
            <a:endParaRPr lang="pl-PL" sz="2000" b="1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>
              <a:buClr>
                <a:srgbClr val="495678"/>
              </a:buClr>
              <a:buSzPts val="2400"/>
            </a:pPr>
            <a:r>
              <a:rPr lang="pl-PL" sz="1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                     </a:t>
            </a:r>
          </a:p>
          <a:p>
            <a:pPr>
              <a:buClr>
                <a:srgbClr val="495678"/>
              </a:buClr>
              <a:buSzPts val="2400"/>
            </a:pPr>
            <a:r>
              <a:rPr lang="pl-PL" sz="1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DYREKTOR</a:t>
            </a:r>
            <a:r>
              <a:rPr lang="pl-PL" sz="1800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               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prof. </a:t>
            </a: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dr hab. inż. Witold </a:t>
            </a:r>
            <a:r>
              <a:rPr lang="pl-PL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Rohm</a:t>
            </a: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lang="pl-PL" sz="1800" dirty="0"/>
          </a:p>
          <a:p>
            <a:pPr>
              <a:buClr>
                <a:srgbClr val="495678"/>
              </a:buClr>
              <a:buSzPts val="2400"/>
            </a:pPr>
            <a:endParaRPr lang="pl-PL" sz="1000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>
              <a:buClr>
                <a:srgbClr val="495678"/>
              </a:buClr>
              <a:buSzPts val="2000"/>
            </a:pPr>
            <a:r>
              <a:rPr lang="pl-PL" sz="1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Z-ca DYREKTORA    </a:t>
            </a:r>
            <a:r>
              <a:rPr lang="pl-PL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dr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inż. Tomasz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Hadaś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prof. uczelni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000"/>
              <a:buFont typeface="Times New Roman"/>
              <a:buNone/>
            </a:pPr>
            <a:endParaRPr lang="pl-PL" sz="18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buClr>
                <a:srgbClr val="495678"/>
              </a:buClr>
              <a:buSzPts val="2000"/>
            </a:pP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Struktura Instytutu</a:t>
            </a:r>
          </a:p>
          <a:p>
            <a:pPr marL="285750" lvl="0" indent="-285750">
              <a:buClr>
                <a:srgbClr val="495678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Zakład Fotogrametrii i Teledetekcji</a:t>
            </a:r>
          </a:p>
          <a:p>
            <a:pPr marL="285750" lvl="0" indent="-285750">
              <a:buClr>
                <a:srgbClr val="495678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Zakład Geodezji</a:t>
            </a:r>
          </a:p>
          <a:p>
            <a:pPr marL="285750" lvl="0" indent="-285750">
              <a:buClr>
                <a:srgbClr val="495678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Zakład Geoinformatyki</a:t>
            </a:r>
          </a:p>
          <a:p>
            <a:pPr marL="285750" lvl="0" indent="-285750">
              <a:buClr>
                <a:srgbClr val="495678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Zakład Pomiarów Szczegółowych i Geodezji Inżynieryjnej</a:t>
            </a:r>
          </a:p>
          <a:p>
            <a:pPr marL="285750" lvl="0" indent="-285750">
              <a:buClr>
                <a:srgbClr val="495678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Laboratorium GISLAB</a:t>
            </a:r>
          </a:p>
          <a:p>
            <a:pPr marL="285750" lvl="0" indent="-285750">
              <a:buClr>
                <a:srgbClr val="495678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Laboratorium Technologii Geodezyjnych</a:t>
            </a:r>
          </a:p>
          <a:p>
            <a:pPr marL="285750" lvl="0" indent="-285750">
              <a:buClr>
                <a:srgbClr val="495678"/>
              </a:buClr>
              <a:buSzPts val="2000"/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Stacja Permanentnych Obserwacji GPS/GLONASS „WROC”</a:t>
            </a:r>
          </a:p>
          <a:p>
            <a:pPr lvl="0">
              <a:buClr>
                <a:srgbClr val="495678"/>
              </a:buClr>
              <a:buSzPts val="2000"/>
            </a:pPr>
            <a:endParaRPr sz="1800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7BF400C6-15C6-43B6-828F-13421979E8C3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9A3474DD-20FD-480A-9A79-880F11DC3EB0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C60F4FEB-25BE-4ED9-B487-C5F5ECBCE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5" descr="Instytut Inżynierii Środowisk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516" y="1088740"/>
            <a:ext cx="1014570" cy="1055746"/>
          </a:xfrm>
          <a:prstGeom prst="ellipse">
            <a:avLst/>
          </a:prstGeom>
          <a:noFill/>
          <a:ln>
            <a:noFill/>
          </a:ln>
          <a:effectLst/>
        </p:spPr>
      </p:pic>
      <p:graphicFrame>
        <p:nvGraphicFramePr>
          <p:cNvPr id="307" name="Google Shape;307;p15"/>
          <p:cNvGraphicFramePr/>
          <p:nvPr>
            <p:extLst>
              <p:ext uri="{D42A27DB-BD31-4B8C-83A1-F6EECF244321}">
                <p14:modId xmlns:p14="http://schemas.microsoft.com/office/powerpoint/2010/main" val="206451345"/>
              </p:ext>
            </p:extLst>
          </p:nvPr>
        </p:nvGraphicFramePr>
        <p:xfrm>
          <a:off x="5871410" y="23052505"/>
          <a:ext cx="2903621" cy="1294735"/>
        </p:xfrm>
        <a:graphic>
          <a:graphicData uri="http://schemas.openxmlformats.org/drawingml/2006/table">
            <a:tbl>
              <a:tblPr>
                <a:noFill/>
                <a:tableStyleId>{58058064-F939-4641-82E7-5457801B7EFF}</a:tableStyleId>
              </a:tblPr>
              <a:tblGrid>
                <a:gridCol w="2903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7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400"/>
                        <a:buFont typeface="Times New Roman"/>
                        <a:buNone/>
                      </a:pPr>
                      <a:r>
                        <a:rPr lang="pl-PL" b="0" dirty="0">
                          <a:solidFill>
                            <a:srgbClr val="003399"/>
                          </a:solidFill>
                        </a:rPr>
                        <a:t>,,</a:t>
                      </a:r>
                      <a:endParaRPr b="0" dirty="0">
                        <a:solidFill>
                          <a:srgbClr val="003399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446768" y="1481493"/>
            <a:ext cx="8785671" cy="475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            INSTYTUT  INŻYNIERII  ŚRODOWISKA </a:t>
            </a:r>
            <a:endParaRPr lang="pl-PL" sz="2800" dirty="0">
              <a:latin typeface="Arial" panose="020B0604020202020204" pitchFamily="34" charset="0"/>
            </a:endParaRPr>
          </a:p>
          <a:p>
            <a:pPr fontAlgn="ctr"/>
            <a:r>
              <a:rPr lang="pl-PL" sz="1800" b="1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                    </a:t>
            </a:r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pl. Grunwaldzki 24, 50-363 Wrocław,  tel. 71 320 5579,  e-mail: </a:t>
            </a:r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  <a:hlinkClick r:id="rId5"/>
              </a:rPr>
              <a:t>iis@upwr.edu.pl</a:t>
            </a:r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               </a:t>
            </a:r>
          </a:p>
          <a:p>
            <a:pPr fontAlgn="ctr"/>
            <a:r>
              <a:rPr lang="pl-PL" sz="1600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                                                                                                                       </a:t>
            </a:r>
            <a:r>
              <a:rPr lang="pl-PL" sz="1800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www.iis.upwr.edu.pl</a:t>
            </a:r>
            <a:endParaRPr lang="pl-PL" sz="1800" dirty="0">
              <a:solidFill>
                <a:srgbClr val="495678"/>
              </a:solidFill>
            </a:endParaRPr>
          </a:p>
          <a:p>
            <a:pPr fontAlgn="t">
              <a:lnSpc>
                <a:spcPct val="90000"/>
              </a:lnSpc>
            </a:pPr>
            <a:r>
              <a:rPr lang="pl-PL" sz="1800" b="1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</a:p>
          <a:p>
            <a:pPr fontAlgn="t">
              <a:lnSpc>
                <a:spcPct val="90000"/>
              </a:lnSpc>
            </a:pPr>
            <a:r>
              <a:rPr lang="pl-PL" sz="1800" b="1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DYREKTOR               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hab. Krzysztof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Lejcuś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prof. uczelni</a:t>
            </a:r>
          </a:p>
          <a:p>
            <a:pPr fontAlgn="t">
              <a:lnSpc>
                <a:spcPct val="90000"/>
              </a:lnSpc>
            </a:pPr>
            <a:endParaRPr lang="pl-PL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90000"/>
              </a:lnSpc>
            </a:pPr>
            <a:r>
              <a:rPr lang="pl-PL" sz="1800" b="1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Z-ca DYREKTOR       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hab. inż. Katarzyna Pawęska, prof. uczelni</a:t>
            </a:r>
            <a:br>
              <a:rPr lang="pl-PL" sz="1800" b="1" dirty="0">
                <a:solidFill>
                  <a:srgbClr val="3939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800" dirty="0">
              <a:latin typeface="Arial" panose="020B0604020202020204" pitchFamily="34" charset="0"/>
            </a:endParaRPr>
          </a:p>
          <a:p>
            <a:pPr fontAlgn="t">
              <a:lnSpc>
                <a:spcPct val="90000"/>
              </a:lnSpc>
            </a:pPr>
            <a:r>
              <a:rPr lang="pl-PL" sz="1800" b="1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         </a:t>
            </a:r>
          </a:p>
          <a:p>
            <a:pPr fontAlgn="t">
              <a:lnSpc>
                <a:spcPct val="90000"/>
              </a:lnSpc>
            </a:pPr>
            <a:r>
              <a:rPr lang="pl-PL" sz="1800" b="1" dirty="0">
                <a:solidFill>
                  <a:srgbClr val="495678"/>
                </a:solidFill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pl-PL" sz="1800" b="1" dirty="0">
                <a:solidFill>
                  <a:srgbClr val="495678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Struktura Instytutu</a:t>
            </a:r>
            <a:r>
              <a:rPr lang="pl-PL" sz="1800" b="1" dirty="0">
                <a:solidFill>
                  <a:srgbClr val="3939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t">
              <a:lnSpc>
                <a:spcPct val="90000"/>
              </a:lnSpc>
            </a:pPr>
            <a:r>
              <a:rPr lang="pl-PL" sz="1000" b="1" dirty="0">
                <a:solidFill>
                  <a:srgbClr val="39393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pl-PL" sz="1000" dirty="0">
              <a:latin typeface="Arial" panose="020B0604020202020204" pitchFamily="34" charset="0"/>
            </a:endParaRPr>
          </a:p>
          <a:p>
            <a:pPr marL="347472" indent="-347472" fontAlgn="t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Zakład Hydrologii i Gospodarki Wodnej</a:t>
            </a:r>
            <a:endParaRPr lang="pl-PL" sz="1800" dirty="0">
              <a:latin typeface="Arial" panose="020B0604020202020204" pitchFamily="34" charset="0"/>
            </a:endParaRPr>
          </a:p>
          <a:p>
            <a:pPr marL="347472" indent="-347472" fontAlgn="t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Zakład Infrastruktury i Techniki Sanitarnej </a:t>
            </a:r>
            <a:endParaRPr lang="pl-PL" sz="1800" dirty="0">
              <a:latin typeface="Arial" panose="020B0604020202020204" pitchFamily="34" charset="0"/>
            </a:endParaRPr>
          </a:p>
          <a:p>
            <a:pPr marL="347472" indent="-347472" fontAlgn="t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Zakład Modelowania Hydrodynamicznego</a:t>
            </a:r>
            <a:endParaRPr lang="pl-PL" sz="1800" dirty="0">
              <a:latin typeface="Arial" panose="020B0604020202020204" pitchFamily="34" charset="0"/>
            </a:endParaRPr>
          </a:p>
          <a:p>
            <a:pPr marL="347472" indent="-347472" fontAlgn="t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Zakład Wód Podziemnych i Gospodarki Odpadami</a:t>
            </a:r>
            <a:endParaRPr lang="pl-PL" sz="1800" dirty="0">
              <a:latin typeface="Arial" panose="020B0604020202020204" pitchFamily="34" charset="0"/>
            </a:endParaRPr>
          </a:p>
          <a:p>
            <a:pPr marL="347472" indent="-347472" fontAlgn="t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Laboratorium Badań Gruntów</a:t>
            </a:r>
            <a:endParaRPr lang="pl-PL" sz="1800" dirty="0">
              <a:latin typeface="Arial" panose="020B0604020202020204" pitchFamily="34" charset="0"/>
            </a:endParaRPr>
          </a:p>
          <a:p>
            <a:pPr marL="347472" indent="-347472" fontAlgn="t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Laboratorium Badań Środowiskowych</a:t>
            </a:r>
            <a:endParaRPr lang="pl-PL" sz="1800" dirty="0">
              <a:latin typeface="Arial" panose="020B0604020202020204" pitchFamily="34" charset="0"/>
            </a:endParaRPr>
          </a:p>
          <a:p>
            <a:pPr marL="347472" indent="-347472" fontAlgn="t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Laboratorium Wodne</a:t>
            </a:r>
            <a:endParaRPr lang="pl-PL" sz="1800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59ECE08F-BCE0-4467-AAB5-22CFA56778F2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9" name="Google Shape;304;p50">
              <a:extLst>
                <a:ext uri="{FF2B5EF4-FFF2-40B4-BE49-F238E27FC236}">
                  <a16:creationId xmlns:a16="http://schemas.microsoft.com/office/drawing/2014/main" id="{B75F6BA9-0362-4CA5-B711-BC128B1B0B36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09FF0EF-1A8C-4C44-9515-4078F8C1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12" descr="logo kolor budownictwo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15" y="1134897"/>
            <a:ext cx="1101655" cy="112933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80" name="Google Shape;280;p12"/>
          <p:cNvSpPr/>
          <p:nvPr/>
        </p:nvSpPr>
        <p:spPr>
          <a:xfrm>
            <a:off x="457201" y="1202602"/>
            <a:ext cx="8726912" cy="643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               </a:t>
            </a: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KATEDRA BUDOWNICTWA</a:t>
            </a:r>
          </a:p>
          <a:p>
            <a:pPr lvl="0"/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                  pl. Grunwaldzki 24, 50-363 Wrocław,  tel. 71 320 5526, </a:t>
            </a:r>
          </a:p>
          <a:p>
            <a:pPr lvl="0"/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                                                                                                 e-mail: </a:t>
            </a:r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  <a:hlinkClick r:id="rId4"/>
              </a:rPr>
              <a:t>sekretariat.ibr@upwr.edu.pl</a:t>
            </a:r>
            <a:endParaRPr lang="pl-PL" sz="1600" dirty="0">
              <a:solidFill>
                <a:srgbClr val="495678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                                                https://wiksig.upwr.edu.pl/wydzial/struktura/katedra-budownictwa</a:t>
            </a:r>
          </a:p>
          <a:p>
            <a:pPr lvl="0"/>
            <a:endParaRPr lang="pl-PL" sz="1600" dirty="0">
              <a:solidFill>
                <a:srgbClr val="495678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lvl="0"/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						</a:t>
            </a:r>
            <a:endParaRPr lang="pl-PL" sz="1800" b="1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/>
            <a:r>
              <a:rPr lang="pl-PL" sz="1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KIEROWNIK  </a:t>
            </a: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endParaRPr lang="pl-PL" sz="1800" dirty="0">
              <a:solidFill>
                <a:srgbClr val="0033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dr hab. inż. Jolanta Dąbrowska, prof. uczelni</a:t>
            </a:r>
          </a:p>
          <a:p>
            <a:pPr lvl="0"/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</a:p>
          <a:p>
            <a:pPr lvl="0"/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Struktura Katedry</a:t>
            </a:r>
          </a:p>
          <a:p>
            <a:pPr lvl="0"/>
            <a:endParaRPr lang="pl-PL" sz="10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racownia Budownictwa Ogólnego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Pracownia </a:t>
            </a:r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Konstrukcji Budowlanych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Zakład Geotechniki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Zakład Mechaniki i Wytrzymałości Materiałów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Laboratorium Badań Geotechnicznych</a:t>
            </a:r>
            <a:endParaRPr lang="pl-PL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Laboratorium Technologii </a:t>
            </a: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Materiałów i Konstrukcji Budowlanych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</a:t>
            </a:r>
            <a:endParaRPr dirty="0"/>
          </a:p>
          <a:p>
            <a:pPr lvl="0"/>
            <a:br>
              <a:rPr lang="pl-PL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</a:br>
            <a:endParaRPr lang="pl-PL" sz="1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/>
            <a:r>
              <a:rPr lang="pl-PL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dirty="0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FCDF5F81-7DB4-4FA0-A12E-176B7568B75B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76184DD6-799B-4BB8-BA73-11297076B10A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7D4C6B9C-B0A9-45D4-9F77-FDD9C54F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16" y="1088740"/>
            <a:ext cx="838131" cy="951279"/>
          </a:xfrm>
          <a:prstGeom prst="rect">
            <a:avLst/>
          </a:prstGeom>
          <a:noFill/>
          <a:ln w="9525">
            <a:solidFill>
              <a:srgbClr val="495678"/>
            </a:solidFill>
          </a:ln>
          <a:effectLst/>
        </p:spPr>
      </p:pic>
      <p:graphicFrame>
        <p:nvGraphicFramePr>
          <p:cNvPr id="316" name="Google Shape;316;p16"/>
          <p:cNvGraphicFramePr/>
          <p:nvPr>
            <p:extLst>
              <p:ext uri="{D42A27DB-BD31-4B8C-83A1-F6EECF244321}">
                <p14:modId xmlns:p14="http://schemas.microsoft.com/office/powerpoint/2010/main" val="492163537"/>
              </p:ext>
            </p:extLst>
          </p:nvPr>
        </p:nvGraphicFramePr>
        <p:xfrm>
          <a:off x="368196" y="2040019"/>
          <a:ext cx="8668300" cy="6355200"/>
        </p:xfrm>
        <a:graphic>
          <a:graphicData uri="http://schemas.openxmlformats.org/drawingml/2006/table">
            <a:tbl>
              <a:tblPr>
                <a:noFill/>
                <a:tableStyleId>{58058064-F939-4641-82E7-5457801B7EFF}</a:tableStyleId>
              </a:tblPr>
              <a:tblGrid>
                <a:gridCol w="86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3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800"/>
                        <a:buFont typeface="Garamond"/>
                        <a:buNone/>
                      </a:pPr>
                      <a:r>
                        <a:rPr lang="pl-PL" sz="2000" b="0" i="0" u="none" strike="noStrike" cap="none" baseline="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                                                                                  </a:t>
                      </a:r>
                      <a:r>
                        <a:rPr lang="pl-PL" sz="1400" b="0" i="0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dirty="0">
                        <a:solidFill>
                          <a:srgbClr val="495678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000"/>
                        <a:buFont typeface="Garamond"/>
                        <a:buNone/>
                      </a:pPr>
                      <a:r>
                        <a:rPr lang="pl-PL" sz="1800" b="0" i="0" u="none" strike="noStrike" cap="none" baseline="0" dirty="0">
                          <a:solidFill>
                            <a:srgbClr val="393939"/>
                          </a:solidFill>
                          <a:latin typeface="Times New Roman"/>
                          <a:ea typeface="Garamond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pl-PL" sz="1800" b="1" i="0" u="none" strike="noStrike" cap="none" dirty="0">
                          <a:solidFill>
                            <a:srgbClr val="495678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KIEROWNIK</a:t>
                      </a:r>
                      <a:endParaRPr lang="pl-PL" sz="1800" dirty="0"/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rgbClr val="393939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pl-PL" sz="1800" b="0" i="0" u="none" strike="noStrike" cap="none" dirty="0">
                          <a:solidFill>
                            <a:srgbClr val="39393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</a:t>
                      </a:r>
                      <a:r>
                        <a:rPr lang="pl-PL" sz="1800" b="0" i="0" u="none" strike="noStrike" cap="none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 hab. inż. Tomasz Kowalczyk, prof. uczelni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rgbClr val="393939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495678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              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000"/>
                        <a:buFont typeface="Arial"/>
                        <a:buNone/>
                      </a:pPr>
                      <a:r>
                        <a:rPr lang="pl-PL" sz="1800" b="1" i="0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Struktura Katedry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000"/>
                        <a:buFont typeface="Arial"/>
                        <a:buNone/>
                      </a:pPr>
                      <a:endParaRPr lang="pl-PL" sz="1000" b="1" i="0" u="none" strike="noStrike" cap="none" dirty="0">
                        <a:solidFill>
                          <a:srgbClr val="495678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800" b="0" i="0" u="none" strike="noStrike" cap="none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Zakład Inżynierii Bezpieczeństwa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800" b="0" i="0" u="none" strike="noStrike" cap="none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Zakład Kształtowania</a:t>
                      </a:r>
                      <a:r>
                        <a:rPr lang="pl-PL" sz="1800" b="0" i="0" u="none" strike="noStrike" cap="none" baseline="0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pl-PL" sz="1800" b="0" i="0" u="none" strike="noStrike" cap="none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Środowiska  i Eksploatacji Systemów</a:t>
                      </a:r>
                      <a:r>
                        <a:rPr lang="pl-PL" sz="1800" b="0" i="0" u="none" strike="noStrike" cap="none" baseline="0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Gospodarowania Wodą</a:t>
                      </a:r>
                      <a:endParaRPr lang="pl-PL" sz="1800" b="0" i="0" u="none" strike="noStrike" cap="none" dirty="0">
                        <a:solidFill>
                          <a:srgbClr val="00091A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000"/>
                        <a:buFont typeface="Wingdings" panose="05000000000000000000" pitchFamily="2" charset="2"/>
                        <a:buChar char="§"/>
                      </a:pPr>
                      <a:r>
                        <a:rPr lang="pl-PL" sz="1800" b="0" i="0" u="none" strike="noStrike" cap="none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Zakład Melioracji Wodnych i Hydrometeorologii</a:t>
                      </a: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95678"/>
                        </a:buClr>
                        <a:buSzPts val="2000"/>
                        <a:buFont typeface="Wingdings" panose="05000000000000000000" pitchFamily="2" charset="2"/>
                        <a:buChar char="§"/>
                      </a:pPr>
                      <a:r>
                        <a:rPr lang="pl-PL" sz="1800" b="0" i="0" u="none" strike="noStrike" cap="none" dirty="0">
                          <a:solidFill>
                            <a:srgbClr val="00091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Laboratorium Modelowania Procesów Środowiskowych i Ergonomii</a:t>
                      </a:r>
                      <a:endParaRPr sz="1800" dirty="0">
                        <a:solidFill>
                          <a:srgbClr val="00091A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Quattrocento Sans"/>
                        <a:buNone/>
                      </a:pPr>
                      <a:endParaRPr sz="1800" b="0" i="0" u="none" strike="noStrike" cap="none" dirty="0">
                        <a:solidFill>
                          <a:srgbClr val="393939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pl-PL" sz="18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pl-PL" sz="20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                                                                      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1619003" y="1484440"/>
            <a:ext cx="8341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495678"/>
              </a:buClr>
              <a:buSzPts val="2400"/>
            </a:pPr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KATEDRA  KSZTAŁTOWANIA  </a:t>
            </a:r>
            <a:endParaRPr lang="pl-PL" sz="2800" dirty="0">
              <a:latin typeface="Garamond" panose="02020404030301010803" pitchFamily="18" charset="0"/>
            </a:endParaRPr>
          </a:p>
          <a:p>
            <a:pPr lvl="0">
              <a:buClr>
                <a:srgbClr val="495678"/>
              </a:buClr>
              <a:buSzPts val="2800"/>
            </a:pPr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                          I  OCHRONY  ŚRODOWISKA</a:t>
            </a:r>
          </a:p>
          <a:p>
            <a:pPr lvl="0">
              <a:buClr>
                <a:srgbClr val="495678"/>
              </a:buClr>
              <a:buSzPts val="2800"/>
              <a:defRPr/>
            </a:pPr>
            <a:r>
              <a:rPr lang="pl-PL" sz="2400" b="1" dirty="0">
                <a:solidFill>
                  <a:srgbClr val="495678"/>
                </a:solidFill>
                <a:latin typeface="Garamond"/>
                <a:sym typeface="Garamond"/>
              </a:rPr>
              <a:t> </a:t>
            </a:r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pl. Grunwaldzki 24, 50-363 Wrocław,  </a:t>
            </a: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tel.  71 320 5585,</a:t>
            </a:r>
          </a:p>
          <a:p>
            <a:pPr lvl="0">
              <a:buClr>
                <a:srgbClr val="495678"/>
              </a:buClr>
              <a:buSzPts val="2800"/>
              <a:defRPr/>
            </a:pPr>
            <a:r>
              <a:rPr lang="pl-PL" sz="1600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</a:t>
            </a:r>
            <a:r>
              <a:rPr lang="pl-PL" sz="1600" u="sng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e-mail: sekretariat.k</a:t>
            </a:r>
            <a:r>
              <a:rPr lang="pl-PL" sz="1600" u="sng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kios@upwr.edu.pl</a:t>
            </a:r>
            <a:r>
              <a:rPr lang="pl-PL" sz="1600" u="sng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pl-PL" sz="1600" u="sng" dirty="0">
              <a:solidFill>
                <a:srgbClr val="4956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F041CE19-E413-4988-8D26-D9D547DAFAF3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9" name="Google Shape;304;p50">
              <a:extLst>
                <a:ext uri="{FF2B5EF4-FFF2-40B4-BE49-F238E27FC236}">
                  <a16:creationId xmlns:a16="http://schemas.microsoft.com/office/drawing/2014/main" id="{4D1F2D2C-E413-49F5-99D4-F5A10469B38D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4393F3F5-1A08-4A76-9FE3-0D44C58C2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470080" y="1485879"/>
            <a:ext cx="10112974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             KATEDRA  ZASTOSOWAŃ MATEMATYKI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                  ul. Grunwaldzka 53, 50-357 Wrocław, tel. 71 320 5615,  e-mail: </a:t>
            </a:r>
            <a:r>
              <a:rPr lang="pl-PL" sz="1600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  <a:hlinkClick r:id="rId3"/>
              </a:rPr>
              <a:t>kzm@upwr.edu.pl</a:t>
            </a:r>
            <a:endParaRPr lang="pl-PL" sz="1600" dirty="0">
              <a:solidFill>
                <a:srgbClr val="495678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9567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20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KIEROWNIK</a:t>
            </a:r>
            <a:endParaRPr dirty="0"/>
          </a:p>
          <a:p>
            <a:pPr lvl="0"/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hab. inż. Joanna Kamińska, profesor uczelni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-PL" sz="20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Struktura Katedry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pl-PL"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70080" y="4509174"/>
            <a:ext cx="411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Zakład Badań Naukowych</a:t>
            </a:r>
            <a:endParaRPr lang="pl-PL" sz="20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Zakład Dydaktyki</a:t>
            </a:r>
            <a:endParaRPr lang="pl-PL" sz="2000" dirty="0">
              <a:ea typeface="Times New Roman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AE25B8F-AF1C-4B8F-82D6-3021712176C4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4368CD6D-0DD2-405D-BA11-6E58EA536B16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FA1ECBC9-EA67-454F-A788-D6FACF9FE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5112060" y="4437112"/>
            <a:ext cx="3581400" cy="1570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KIERUNKI BADAŃ</a:t>
            </a:r>
            <a:endParaRPr sz="48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33" name="Google Shape;333;p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914" y="2106854"/>
            <a:ext cx="3352015" cy="2330258"/>
          </a:xfrm>
          <a:prstGeom prst="rect">
            <a:avLst/>
          </a:prstGeom>
          <a:noFill/>
          <a:ln w="76200">
            <a:solidFill>
              <a:schemeClr val="tx1">
                <a:lumMod val="60000"/>
                <a:lumOff val="40000"/>
              </a:schemeClr>
            </a:solidFill>
          </a:ln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18D7DCB1-4D7E-4F84-8B49-5E617B6D8A6F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0A01B5F7-C758-4988-8645-70D6026D025B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4ECE9745-FE88-4AD5-8032-8C7A8FFB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2"/>
          <p:cNvSpPr txBox="1"/>
          <p:nvPr/>
        </p:nvSpPr>
        <p:spPr>
          <a:xfrm>
            <a:off x="164457" y="1608737"/>
            <a:ext cx="7509972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Rozwój nowych metodologii przetwarzania obserwacji troposfery GNSS (naziemnych, kosmicznych i odbitych). 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Szukanie innowacyjnych zastosowań obserwacji GNSS w badaniach atmosfery. 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Opracowanie nowych strategii przetwarzania danych z radarów satelitarnych w strefach deformacji antropogenicznych. 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Rozwój nowych metod integracji obserwacji geodezyjnych naziemnych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 kosmicznych; mikrofalowe, laserowe, radarowe i grawimetryczne,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punktowe i obszarowe.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Epizodyczne i ciągłe udoskonalanie przetwarzania satelitarnego pomiaru odległości laserem w ramach Międzynarodowej Służby Pomiaru Laserowego. 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Udoskonalanie przetwarzania danych GNSS w ramach inicjatywy E-GVAP zastosowanie techniki geodezyjnej do analizy gruntów mrozowych. 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Rozwój metod Machine Learning dla teledetekcji i geodezji satelitarnej oraz ich zastosowanie.</a:t>
            </a:r>
            <a:endParaRPr lang="pl-PL" sz="18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42249" y="968994"/>
            <a:ext cx="6845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495678"/>
              </a:buClr>
              <a:buSzPts val="2400"/>
            </a:pPr>
            <a:r>
              <a:rPr lang="pl-PL" sz="24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INSTYTUT GEODEZJI I GEOINFORMATYKI</a:t>
            </a:r>
            <a:endParaRPr lang="pl-PL" sz="2400" b="1" dirty="0">
              <a:latin typeface="Times New Roman"/>
              <a:ea typeface="Garamond"/>
              <a:cs typeface="Times New Roman"/>
              <a:sym typeface="Times New Roman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921" y="1569489"/>
            <a:ext cx="1279070" cy="146010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F3F7E02-16C2-4A92-9DFA-761FE30D8F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426" y="3238050"/>
            <a:ext cx="1266236" cy="1357087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CEB149B-5ADA-4CEA-9054-0DF6460A4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023" y="4865677"/>
            <a:ext cx="1287072" cy="1425169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23FE73B4-4773-4C7D-8017-53C02C680A94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A813156D-0529-4B82-B789-E35E5C00FC2A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CA77AC0F-2AF3-45DA-A04D-22637082E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295" y="1589257"/>
            <a:ext cx="1515608" cy="1164442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2" name="Google Shape;342;p19" descr="IMG_111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3295" y="4743267"/>
            <a:ext cx="1562261" cy="1146191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43508" y="1613350"/>
            <a:ext cx="71716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Modelowanie procesów hydrologicznych i hydraulicznych (przepływ wody w ciekach, transport rumowiska i hydrodynamiczne oddziaływanie roślinności, przepływ wód podziemnych i zanieczyszczeń, procesy cyklu hydrologicznego).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Renaturyzacja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rzek i proekologiczna inżynieria rzeczna.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Procesy obiegu wody w systemie gleba-roślina-atmosfera oraz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kształto-wanie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jakości środowiska.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Kształtowanie ilości i jakości zasobów wodnych i ich optymalne wykorzystanie, jakość wody w zbiornikach retencyjnych.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Oczyszczanie ścieków w układach konwencjonalnych oraz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seminaturalnych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zastosowanie biopreparatów, ocena przydatności ścieków  do powtórnego wykorzystania.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Elektrochemiczna detekcja zanieczyszczeń, oczyszczanie ścieków przemysłowych z metali ciężkich metodą sorpcji, wykorzystanie materiałów pochodzenia naturalnego do sorpcji metali ze ścieków.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Zanieczyszczenie środowiska mikro- i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nanoplastikiem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5" descr="C:\Users\Madzia\Desktop\Promocja_wydzia+éu\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3295" y="3197409"/>
            <a:ext cx="1545162" cy="1127358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243751" y="965744"/>
            <a:ext cx="5814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INSTYTUT INŻYNIERI  ŚRODOWISKA</a:t>
            </a:r>
            <a:endParaRPr lang="pl-PL" sz="2400" dirty="0">
              <a:latin typeface="Garamond" panose="02020404030301010803" pitchFamily="18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7AAE0EA-B840-4978-9AB1-E394F0E8D19B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2" name="Google Shape;304;p50">
              <a:extLst>
                <a:ext uri="{FF2B5EF4-FFF2-40B4-BE49-F238E27FC236}">
                  <a16:creationId xmlns:a16="http://schemas.microsoft.com/office/drawing/2014/main" id="{1C2B9CC9-106C-46BC-9142-B1F3047C6066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79608774-1337-4508-8035-804F9559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Wroc%C5%82aw_-_Rynek_1"/>
          <p:cNvPicPr>
            <a:picLocks noChangeAspect="1" noChangeArrowheads="1"/>
          </p:cNvPicPr>
          <p:nvPr/>
        </p:nvPicPr>
        <p:blipFill>
          <a:blip r:embed="rId2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2396" y="1664489"/>
            <a:ext cx="3009413" cy="2052543"/>
          </a:xfrm>
          <a:prstGeom prst="rect">
            <a:avLst/>
          </a:prstGeom>
          <a:ln w="12700" cap="sq">
            <a:solidFill>
              <a:srgbClr val="7828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 bwMode="auto">
          <a:xfrm>
            <a:off x="358569" y="428650"/>
            <a:ext cx="79581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pl-PL" sz="3600" b="1" kern="1200" dirty="0">
                <a:solidFill>
                  <a:srgbClr val="782834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WROCŁAW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pl-PL" sz="3600" b="1" kern="1200" dirty="0">
                <a:solidFill>
                  <a:srgbClr val="782834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		- MIEJSCE SPOTKAŃ</a:t>
            </a:r>
          </a:p>
        </p:txBody>
      </p:sp>
      <p:pic>
        <p:nvPicPr>
          <p:cNvPr id="12" name="Picture 14" descr="rt_2008_04-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863" y="5004099"/>
            <a:ext cx="1756085" cy="1309179"/>
          </a:xfrm>
          <a:prstGeom prst="rect">
            <a:avLst/>
          </a:prstGeom>
          <a:ln w="12700" cap="sq">
            <a:solidFill>
              <a:srgbClr val="7828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1" descr="wroclaw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864" y="4492090"/>
            <a:ext cx="3125735" cy="2082614"/>
          </a:xfrm>
          <a:prstGeom prst="rect">
            <a:avLst/>
          </a:prstGeom>
          <a:ln w="12700" cap="sq">
            <a:solidFill>
              <a:srgbClr val="7828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0" descr="ANd9GcRZ8buQ9VmpX1utEmR038Jpngvv-61EctKCYm_VvmWw31uCX5_k"/>
          <p:cNvPicPr>
            <a:picLocks noChangeAspect="1" noChangeArrowheads="1"/>
          </p:cNvPicPr>
          <p:nvPr/>
        </p:nvPicPr>
        <p:blipFill>
          <a:blip r:embed="rId5" cstate="screen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129" y="3891876"/>
            <a:ext cx="1379958" cy="917925"/>
          </a:xfrm>
          <a:prstGeom prst="rect">
            <a:avLst/>
          </a:prstGeom>
          <a:ln w="12700" cap="sq">
            <a:solidFill>
              <a:srgbClr val="7828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9" descr="506px-Herb_wroclaw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326" y="152636"/>
            <a:ext cx="1242501" cy="14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532542" y="3722839"/>
            <a:ext cx="105706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l-PL" sz="1000" kern="1200" dirty="0">
                <a:solidFill>
                  <a:srgbClr val="782834"/>
                </a:solidFill>
                <a:latin typeface="Times New Roman" pitchFamily="18" charset="0"/>
                <a:ea typeface="+mn-ea"/>
                <a:cs typeface="Arial" charset="0"/>
              </a:rPr>
              <a:t>wikipedia.org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870287" y="6318804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l-PL" sz="1000" kern="1200" dirty="0">
                <a:solidFill>
                  <a:srgbClr val="78283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sokol.net.pl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189050" y="6522424"/>
            <a:ext cx="9922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l-PL" sz="1000" kern="1200" dirty="0">
                <a:solidFill>
                  <a:srgbClr val="78283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esslli2012.pl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843418" y="4082879"/>
            <a:ext cx="7370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pl-PL" sz="1000" kern="1200" dirty="0">
                <a:solidFill>
                  <a:srgbClr val="78283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elaba.pl</a:t>
            </a:r>
            <a:endParaRPr lang="pl-PL" sz="1800" kern="1200" dirty="0">
              <a:solidFill>
                <a:srgbClr val="78283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12" descr="wroclaw_sylwester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26" y="1944141"/>
            <a:ext cx="3076917" cy="2096927"/>
          </a:xfrm>
          <a:prstGeom prst="rect">
            <a:avLst/>
          </a:prstGeom>
          <a:ln w="12700" cap="sq">
            <a:solidFill>
              <a:srgbClr val="7828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 descr="Obraz może zawierać: most, niebo, noc i na zewnątrz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268" y="3969728"/>
            <a:ext cx="1792233" cy="2380310"/>
          </a:xfrm>
          <a:prstGeom prst="rect">
            <a:avLst/>
          </a:prstGeom>
          <a:ln w="12700" cap="sq">
            <a:solidFill>
              <a:srgbClr val="7828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381318" y="6350038"/>
            <a:ext cx="15243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1000" kern="1200" dirty="0">
                <a:solidFill>
                  <a:srgbClr val="78283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Jarek </a:t>
            </a:r>
            <a:r>
              <a:rPr lang="pl-PL" sz="1000" kern="1200" dirty="0" err="1">
                <a:solidFill>
                  <a:srgbClr val="78283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Ciuruś</a:t>
            </a:r>
            <a:r>
              <a:rPr lang="pl-PL" sz="1000" kern="1200" dirty="0">
                <a:solidFill>
                  <a:srgbClr val="78283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Fotografia</a:t>
            </a:r>
          </a:p>
        </p:txBody>
      </p:sp>
    </p:spTree>
    <p:extLst>
      <p:ext uri="{BB962C8B-B14F-4D97-AF65-F5344CB8AC3E}">
        <p14:creationId xmlns:p14="http://schemas.microsoft.com/office/powerpoint/2010/main" val="3362753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246" y="3996219"/>
            <a:ext cx="1202149" cy="1100710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4" name="Google Shape;354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8469" y="1467829"/>
            <a:ext cx="1202150" cy="982245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572;p37" descr="IMG_6257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247" y="5298399"/>
            <a:ext cx="1202149" cy="982244"/>
          </a:xfrm>
          <a:prstGeom prst="rect">
            <a:avLst/>
          </a:prstGeom>
          <a:ln w="9525" cap="sq">
            <a:solidFill>
              <a:srgbClr val="4956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260664" y="972306"/>
            <a:ext cx="494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</a:rPr>
              <a:t>KATEDRA BUDOWNICTWA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447" y="2661606"/>
            <a:ext cx="1198049" cy="1062229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23381" y="1158893"/>
            <a:ext cx="7849043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700" dirty="0"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Wpływ zmian klimatycznych na parametry podłoża gruntowego.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Wpływ mikro i </a:t>
            </a:r>
            <a:r>
              <a:rPr lang="pl-PL" sz="17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nano</a:t>
            </a: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dodatków na wybrane właściwości gruntów drobnoziarnistych.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Analiza dynamiczna belkowych i płytowych układów konstrukcyjnych poddanych działaniu obciążeń ruchomych.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Określanie parametrów odkształceniowych gruntu na podstawie badań laboratoryjnych. Badania w zakresie małych odkształceń z wykorzystaniem fal sejsmicznych.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Badania doświadczalno-teoretyczne deformacji zginanych elementów wykonanych  z betonów wysokowartościowych</a:t>
            </a:r>
            <a:r>
              <a:rPr lang="pl-PL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modyfikowanych zbrojeniem rozproszonym oraz podłużnym.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Wpływ temperatury na właściwości kompozytów cementowych i materiałów pochodnych.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Zastosowanie metod elektrycznych w badaniach kompozytów cementowych.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Modele reologiczne zaczynów wapiennych oraz wpływ wapna na właściwości reologiczne hybrydowych zaczynów cementowo-wapiennych i gipsowo-wapiennych.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Odporność środowiska zabudowanego na zmiany klimatu.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Nowa metodyka określania nośności hybrydowych połączeń nitowano-śrubowych   w stalowych konstrukcjach mostów.</a:t>
            </a: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7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Mechanika i niezawodność drewnianych dźwigarów złożonych.</a:t>
            </a: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F72EB6B4-90F5-4D57-B3FE-58E546FA3473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2" name="Google Shape;304;p50">
              <a:extLst>
                <a:ext uri="{FF2B5EF4-FFF2-40B4-BE49-F238E27FC236}">
                  <a16:creationId xmlns:a16="http://schemas.microsoft.com/office/drawing/2014/main" id="{7D8E5002-C0EC-41F1-907F-3756315953F2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123B2F2E-5928-4F1F-84AC-CC191508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198775" y="1559211"/>
            <a:ext cx="7422475" cy="769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Planowanie i zarządzanie błękitno-zieloną infrastrukturą w adaptacji terenów</a:t>
            </a:r>
          </a:p>
          <a:p>
            <a:pPr fontAlgn="base"/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zurbanizowanych do zmian klimatu.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Ocena i analiza klimatu akustycznego.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Pomiary i ocena ilościowa i jakościowa wód powierzchniowych.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i analiza zasobów wodnych środowiska.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Ocena zasobów i planowanie retencji krajobrazowej.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Ocena bezpieczeństwa pracy w obszarze infrastruktury środowiskowej.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Ergonomia pracy w przemyśle.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Ocena ryzyka zawodowego dla służb usuwających skutki pożarów w nielegalnych</a:t>
            </a:r>
          </a:p>
          <a:p>
            <a:pPr fontAlgn="base"/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miejscach magazynowania odpadów.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 klimatu i bioklimatu z wykorzystaniem liniowych i nieliniowych metod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Statystycznych.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Modelowanie numeryczne przepływu wód powierzchniowych i gruntowych </a:t>
            </a:r>
          </a:p>
          <a:p>
            <a:pPr fontAlgn="base"/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z uwzględnieniem zanieczyszczeń pochodzenia rolniczego.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Badania nad oczyszczaniem odcieków ze składowisk odpadów komunalnych;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Analizy właściwości fizykochemicznych i toksyczności odcieków składowiskowych.</a:t>
            </a:r>
          </a:p>
          <a:p>
            <a:pPr marL="285750" indent="-285750" fontAlgn="base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Badania nad bioakumulacją i translokacją wybranych zanieczyszczeń z odcieków </a:t>
            </a:r>
          </a:p>
          <a:p>
            <a:pPr fontAlgn="base"/>
            <a:r>
              <a:rPr lang="pl-PL" sz="1600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oraz nad różnymi rodzajami wypełnień.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Teledetekcja środowiska w aspekcie skutków zmian klimatu.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Teledetekcja i fotogrametria w aspekcie zarządzania wodami opadowymi i zielenią miejską.</a:t>
            </a:r>
          </a:p>
          <a:p>
            <a:br>
              <a:rPr lang="pl-PL" sz="1600" dirty="0"/>
            </a:br>
            <a:endParaRPr lang="pl-PL" sz="1600" dirty="0">
              <a:solidFill>
                <a:srgbClr val="1F1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39594" y="978777"/>
            <a:ext cx="8945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495678"/>
              </a:buClr>
              <a:buSzPts val="2400"/>
            </a:pPr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KATEDRA KSZTAŁTOWANIA I OCHRONY ŚRODOWISKA</a:t>
            </a:r>
          </a:p>
        </p:txBody>
      </p:sp>
      <p:pic>
        <p:nvPicPr>
          <p:cNvPr id="8" name="Picture 2" descr="C:\Users\Madzia\Desktop\I+Ü_-_materia+éy\2011 piaskownia pierwoszow 4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31" y="4861782"/>
            <a:ext cx="1319074" cy="1176518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3" descr="http://www.up.wroc.pl/i/ogloszenia/2014/wiatraki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4131" y="1815460"/>
            <a:ext cx="1323976" cy="1247776"/>
          </a:xfrm>
          <a:prstGeom prst="rect">
            <a:avLst/>
          </a:prstGeom>
          <a:noFill/>
          <a:ln w="9525">
            <a:solidFill>
              <a:srgbClr val="4956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095" name="Picture 31" descr="https://lh6.googleusercontent.com/_im3AP-7MSR2uBWj1Fu41BhTvfuNWbcbZGzATYbRDJC59H9ThlN1vVF_f8dHGsexCUED-2w6zA4E6Ra3nJLyMgYfcxFkxUcFJi_gIVjSeQ9-U-ZBwABdFEYuPEurPQbN1ESKu5wtONveGGYvVNylpew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50" y="3374250"/>
            <a:ext cx="1323975" cy="1176518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4E02515B-3A76-4C6E-9133-D07380F6D8D6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9AD62D7E-C8EA-455D-A054-059BA12011CE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4EA03F4E-B32F-418E-B368-412D73902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318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225596" y="1474639"/>
            <a:ext cx="6892855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Badanie i modelowanie jakości powietrza w aglomeracji miejskiej.</a:t>
            </a:r>
            <a:b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endParaRPr lang="pl-PL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Przestrzenie Riemanna spełniające warunki krzywiznowe typu Einsteina.</a:t>
            </a:r>
            <a:b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endParaRPr lang="pl-PL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Szacowanie dobowego promieniowania całkowitego.</a:t>
            </a:r>
            <a:b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endParaRPr lang="pl-PL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Współpraca  w ramach Dolnośląskiego Partnerstwa ds. Wody.</a:t>
            </a:r>
            <a:b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</a:br>
            <a:endParaRPr lang="pl-PL" sz="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Współpraca w zakresie analiz statystyczn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ych</a:t>
            </a:r>
            <a: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różnorodnych</a:t>
            </a:r>
            <a:r>
              <a:rPr lang="pl-PL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danych.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34328" y="966692"/>
            <a:ext cx="7419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495678"/>
              </a:buClr>
              <a:buSzPts val="2400"/>
            </a:pPr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KATEDRA  ZASTOSOWAŃ MATEMATYKI</a:t>
            </a:r>
          </a:p>
        </p:txBody>
      </p:sp>
      <p:pic>
        <p:nvPicPr>
          <p:cNvPr id="8" name="Google Shape;86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73" y="4199249"/>
            <a:ext cx="2759456" cy="1991590"/>
          </a:xfrm>
          <a:prstGeom prst="rect">
            <a:avLst/>
          </a:prstGeom>
          <a:noFill/>
          <a:ln w="9525"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87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"/>
          <a:stretch/>
        </p:blipFill>
        <p:spPr>
          <a:xfrm>
            <a:off x="4208072" y="4218955"/>
            <a:ext cx="2328350" cy="1971884"/>
          </a:xfrm>
          <a:prstGeom prst="rect">
            <a:avLst/>
          </a:prstGeom>
          <a:noFill/>
          <a:ln w="12700"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85;p1" descr="https://lh3.googleusercontent.com/TMLLSlBBdwqILMp_m2Vv4GHhcgxhVs2GTAuRkFBG-eiyRAbNISbtu2kjv2ppjb7dR32ftg4H_LUg8WTM7b_hCV-52sOzc4UudOSIdYf_OzpnZ7uuFmlnOVqHOB6RKyInEfPxiEJogfx93Ns53Za9zubFXKm11ED86tLMprvgBG1j0qyZUtCwJauGtAOnLGvsZ9qGxM9YGw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902" y="3692557"/>
            <a:ext cx="1395625" cy="2489054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5BC39C9A-7FDF-457F-9A46-BD22CA8927CA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2" name="Google Shape;304;p50">
              <a:extLst>
                <a:ext uri="{FF2B5EF4-FFF2-40B4-BE49-F238E27FC236}">
                  <a16:creationId xmlns:a16="http://schemas.microsoft.com/office/drawing/2014/main" id="{019C2CFF-727E-475D-BD9F-0191C47FECF6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FDADDB73-104C-42E4-BCB1-8686A195D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201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3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503548" y="4191000"/>
            <a:ext cx="8316924" cy="219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4800"/>
              <a:buFont typeface="Arial"/>
              <a:buNone/>
            </a:pPr>
            <a:r>
              <a:rPr lang="pl-PL" sz="4800" b="1" dirty="0">
                <a:solidFill>
                  <a:srgbClr val="495678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KIERUNKI </a:t>
            </a:r>
            <a:endParaRPr sz="4800" dirty="0">
              <a:latin typeface="Garamond" panose="02020404030301010803" pitchFamily="18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4800"/>
              <a:buFont typeface="Arial"/>
              <a:buNone/>
            </a:pPr>
            <a:r>
              <a:rPr lang="pl-PL" sz="4800" b="1" dirty="0">
                <a:solidFill>
                  <a:srgbClr val="495678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I  SYSTEMY  KSZTAŁCENIA</a:t>
            </a:r>
            <a:endParaRPr sz="4800" dirty="0">
              <a:latin typeface="Garamond" panose="02020404030301010803" pitchFamily="18" charset="0"/>
            </a:endParaRPr>
          </a:p>
        </p:txBody>
      </p:sp>
      <p:pic>
        <p:nvPicPr>
          <p:cNvPr id="8" name="Picture 7" descr="C:\Users\Madzia\Desktop\Promocja_wydzia+éu_cz.2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85" y="2034932"/>
            <a:ext cx="3005501" cy="2003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479164A8-75A1-4107-AAB5-B19689F4F8B4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9" name="Google Shape;304;p50">
              <a:extLst>
                <a:ext uri="{FF2B5EF4-FFF2-40B4-BE49-F238E27FC236}">
                  <a16:creationId xmlns:a16="http://schemas.microsoft.com/office/drawing/2014/main" id="{8F95A761-0877-4904-8F9E-96AC110FEF66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EAA55279-22F7-4717-8972-44DC1B48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6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450" name="Google Shape;450;p66"/>
          <p:cNvSpPr txBox="1"/>
          <p:nvPr/>
        </p:nvSpPr>
        <p:spPr>
          <a:xfrm>
            <a:off x="3358774" y="2723608"/>
            <a:ext cx="4223700" cy="29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900"/>
            </a:pPr>
            <a:endParaRPr sz="900" b="1" dirty="0">
              <a:solidFill>
                <a:srgbClr val="5247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000"/>
              </a:spcBef>
              <a:buClr>
                <a:srgbClr val="393939"/>
              </a:buClr>
              <a:buSzPts val="2000"/>
              <a:buFont typeface="Garamond"/>
              <a:buChar char="•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 inżynieria środowiska</a:t>
            </a:r>
            <a:endParaRPr sz="1800" dirty="0">
              <a:solidFill>
                <a:srgbClr val="00091A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Clr>
                <a:srgbClr val="393939"/>
              </a:buClr>
              <a:buSzPts val="2000"/>
              <a:buFont typeface="Arial"/>
              <a:buChar char="•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 geodezja i kartografia</a:t>
            </a:r>
            <a:endParaRPr sz="1800" dirty="0">
              <a:solidFill>
                <a:srgbClr val="00091A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Clr>
                <a:srgbClr val="393939"/>
              </a:buClr>
              <a:buSzPts val="2000"/>
              <a:buFont typeface="Arial"/>
              <a:buChar char="•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 budownictwo</a:t>
            </a:r>
            <a:endParaRPr sz="1800" dirty="0">
              <a:solidFill>
                <a:srgbClr val="00091A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Clr>
                <a:srgbClr val="393939"/>
              </a:buClr>
              <a:buSzPts val="2000"/>
              <a:buFont typeface="Arial"/>
              <a:buChar char="•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 inżynieria bezpieczeństwa</a:t>
            </a:r>
            <a:endParaRPr sz="1800" dirty="0">
              <a:solidFill>
                <a:srgbClr val="00091A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Clr>
                <a:srgbClr val="393939"/>
              </a:buClr>
              <a:buSzPts val="2000"/>
              <a:buFont typeface="Arial"/>
              <a:buChar char="•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 inżynieria i gospodarka wodna</a:t>
            </a:r>
          </a:p>
          <a:p>
            <a:pPr>
              <a:spcBef>
                <a:spcPts val="1000"/>
              </a:spcBef>
              <a:buClr>
                <a:srgbClr val="393939"/>
              </a:buClr>
              <a:buSzPts val="2000"/>
              <a:buFont typeface="Arial"/>
              <a:buChar char="•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Garamond"/>
              </a:rPr>
              <a:t>  </a:t>
            </a:r>
            <a:r>
              <a:rPr lang="pl-PL" sz="1800" dirty="0" err="1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biogospodarka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(kier. w j. angielskim)</a:t>
            </a:r>
          </a:p>
          <a:p>
            <a:pPr>
              <a:spcBef>
                <a:spcPts val="1000"/>
              </a:spcBef>
              <a:buClr>
                <a:srgbClr val="393939"/>
              </a:buClr>
              <a:buSzPts val="2000"/>
              <a:buFont typeface="Arial"/>
              <a:buChar char="•"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adaptacje do zmian klimatu</a:t>
            </a:r>
            <a:endParaRPr sz="1800" dirty="0">
              <a:solidFill>
                <a:srgbClr val="00091A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451" name="Google Shape;451;p66" descr="dyplomy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47" y="2524730"/>
            <a:ext cx="2376488" cy="3240088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2" name="Google Shape;452;p66"/>
          <p:cNvSpPr txBox="1"/>
          <p:nvPr/>
        </p:nvSpPr>
        <p:spPr>
          <a:xfrm>
            <a:off x="2063795" y="1416530"/>
            <a:ext cx="5862956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457200" algn="ctr">
              <a:buClr>
                <a:srgbClr val="214C4F"/>
              </a:buClr>
              <a:buSzPts val="2800"/>
              <a:buFont typeface="Times New Roman"/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KSZTAŁCIMY STUDENTÓW </a:t>
            </a:r>
            <a:endParaRPr dirty="0">
              <a:latin typeface="Garamond"/>
              <a:ea typeface="Garamond"/>
              <a:cs typeface="Garamond"/>
              <a:sym typeface="Garamond"/>
            </a:endParaRPr>
          </a:p>
          <a:p>
            <a:pPr marL="457200" indent="457200" algn="ctr">
              <a:spcBef>
                <a:spcPts val="1200"/>
              </a:spcBef>
              <a:buClr>
                <a:srgbClr val="495678"/>
              </a:buClr>
              <a:buSzPts val="2800"/>
              <a:buFont typeface="Garamond"/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NA  7  KIERUNKACH:</a:t>
            </a:r>
            <a:endParaRPr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53" name="Google Shape;453;p66"/>
          <p:cNvSpPr/>
          <p:nvPr/>
        </p:nvSpPr>
        <p:spPr>
          <a:xfrm>
            <a:off x="7152817" y="3008925"/>
            <a:ext cx="1350000" cy="3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000"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od 1951</a:t>
            </a:r>
            <a:endParaRPr sz="18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SzPts val="2000"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od 1962  </a:t>
            </a:r>
            <a:endParaRPr sz="18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SzPts val="2000"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od 1972</a:t>
            </a:r>
            <a:endParaRPr sz="18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SzPts val="2000"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od 2009</a:t>
            </a:r>
            <a:endParaRPr sz="18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SzPts val="2000"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od 2011</a:t>
            </a:r>
          </a:p>
          <a:p>
            <a:pPr>
              <a:spcBef>
                <a:spcPts val="1000"/>
              </a:spcBef>
              <a:buSzPts val="2000"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od 2022</a:t>
            </a:r>
          </a:p>
          <a:p>
            <a:pPr>
              <a:spcBef>
                <a:spcPts val="1000"/>
              </a:spcBef>
              <a:buSzPts val="2000"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od 2024</a:t>
            </a:r>
            <a:endParaRPr sz="18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spcBef>
                <a:spcPts val="1000"/>
              </a:spcBef>
              <a:buClr>
                <a:srgbClr val="737373"/>
              </a:buClr>
              <a:buSzPts val="2000"/>
            </a:pPr>
            <a:endParaRPr sz="2000" dirty="0">
              <a:solidFill>
                <a:srgbClr val="393939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89687B4-D655-4BBC-9E29-6BE14DE2A74B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0" name="Google Shape;304;p50">
              <a:extLst>
                <a:ext uri="{FF2B5EF4-FFF2-40B4-BE49-F238E27FC236}">
                  <a16:creationId xmlns:a16="http://schemas.microsoft.com/office/drawing/2014/main" id="{C9BB9DA0-AC2A-4251-AF20-0B0FDA924AE8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EDA39A41-9497-49D1-9A13-D44EA8C7E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041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5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5"/>
          <p:cNvSpPr/>
          <p:nvPr/>
        </p:nvSpPr>
        <p:spPr>
          <a:xfrm>
            <a:off x="2372236" y="1971713"/>
            <a:ext cx="52827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STUDENCI  NA  WYDZIALE</a:t>
            </a:r>
            <a:endParaRPr sz="2800" dirty="0"/>
          </a:p>
        </p:txBody>
      </p:sp>
      <p:sp>
        <p:nvSpPr>
          <p:cNvPr id="402" name="Google Shape;402;p25"/>
          <p:cNvSpPr/>
          <p:nvPr/>
        </p:nvSpPr>
        <p:spPr>
          <a:xfrm>
            <a:off x="7563765" y="2735678"/>
            <a:ext cx="13773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>
                <a:solidFill>
                  <a:srgbClr val="5F6A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(31.12.2023)</a:t>
            </a:r>
            <a:endParaRPr sz="1600" dirty="0">
              <a:solidFill>
                <a:srgbClr val="5F6A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3" name="Google Shape;403;p25" descr="stud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41" y="1155900"/>
            <a:ext cx="1163866" cy="1623851"/>
          </a:xfrm>
          <a:prstGeom prst="rect">
            <a:avLst/>
          </a:prstGeom>
          <a:ln w="9525" cap="sq">
            <a:solidFill>
              <a:srgbClr val="4956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587EB95-71CE-4ECA-A374-4366EDA9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055628"/>
              </p:ext>
            </p:extLst>
          </p:nvPr>
        </p:nvGraphicFramePr>
        <p:xfrm>
          <a:off x="358680" y="3149084"/>
          <a:ext cx="8426640" cy="2664862"/>
        </p:xfrm>
        <a:graphic>
          <a:graphicData uri="http://schemas.openxmlformats.org/drawingml/2006/table">
            <a:tbl>
              <a:tblPr firstRow="1" firstCol="1" bandRow="1"/>
              <a:tblGrid>
                <a:gridCol w="2970508">
                  <a:extLst>
                    <a:ext uri="{9D8B030D-6E8A-4147-A177-3AD203B41FA5}">
                      <a16:colId xmlns:a16="http://schemas.microsoft.com/office/drawing/2014/main" val="2262702243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3021560043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1437468294"/>
                    </a:ext>
                  </a:extLst>
                </a:gridCol>
                <a:gridCol w="1217507">
                  <a:extLst>
                    <a:ext uri="{9D8B030D-6E8A-4147-A177-3AD203B41FA5}">
                      <a16:colId xmlns:a16="http://schemas.microsoft.com/office/drawing/2014/main" val="2696871660"/>
                    </a:ext>
                  </a:extLst>
                </a:gridCol>
              </a:tblGrid>
              <a:tr h="671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KIERUNEK STUDIÓW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STACJONARNE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NIESTACJONARNE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80176"/>
                  </a:ext>
                </a:extLst>
              </a:tr>
              <a:tr h="28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biogospodarka</a:t>
                      </a: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4496587"/>
                  </a:ext>
                </a:extLst>
              </a:tr>
              <a:tr h="277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budownictwo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899941"/>
                  </a:ext>
                </a:extLst>
              </a:tr>
              <a:tr h="28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geodezja i kartografia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-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71964"/>
                  </a:ext>
                </a:extLst>
              </a:tr>
              <a:tr h="295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inżynieria bezpieczeństwa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-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856473"/>
                  </a:ext>
                </a:extLst>
              </a:tr>
              <a:tr h="28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inżynieria i gospodarka wodna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905024"/>
                  </a:ext>
                </a:extLst>
              </a:tr>
              <a:tr h="284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inżynieria środowiska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425330"/>
                  </a:ext>
                </a:extLst>
              </a:tr>
              <a:tr h="2840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49567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1162</a:t>
                      </a:r>
                      <a:endParaRPr lang="pl-PL" sz="1800" dirty="0">
                        <a:solidFill>
                          <a:srgbClr val="495678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370625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BD06A74D-6971-423B-B9E5-25FCFD86D726}"/>
              </a:ext>
            </a:extLst>
          </p:cNvPr>
          <p:cNvSpPr txBox="1"/>
          <p:nvPr/>
        </p:nvSpPr>
        <p:spPr>
          <a:xfrm>
            <a:off x="446314" y="5813946"/>
            <a:ext cx="579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pl-PL" sz="1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Bioeconomy</a:t>
            </a:r>
            <a:r>
              <a:rPr lang="pl-PL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–studia wyłącznie w j. angielskim</a:t>
            </a:r>
            <a:endParaRPr lang="pl-PL" sz="180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E284EDFF-1FFE-490B-865A-37E925F7E0DB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2" name="Google Shape;304;p50">
              <a:extLst>
                <a:ext uri="{FF2B5EF4-FFF2-40B4-BE49-F238E27FC236}">
                  <a16:creationId xmlns:a16="http://schemas.microsoft.com/office/drawing/2014/main" id="{AE27C979-664B-492F-ABCF-48FB36CF171E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1D831848-B4FD-4069-8622-6747933EA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6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6"/>
          <p:cNvSpPr txBox="1"/>
          <p:nvPr/>
        </p:nvSpPr>
        <p:spPr>
          <a:xfrm>
            <a:off x="215516" y="972416"/>
            <a:ext cx="8547484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BIOGOSPODARKA  -  BIOECONOMY</a:t>
            </a:r>
            <a:endParaRPr lang="pl-PL" sz="800" dirty="0">
              <a:solidFill>
                <a:srgbClr val="00091A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49567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studia jednostopniowe, stacjonarne, wyłącznie w języku angielskim 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l-PL" sz="800" dirty="0">
              <a:solidFill>
                <a:srgbClr val="00091A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Kształcimy studentów w zakresie gospodarki cyrkulacyjnej systemów </a:t>
            </a:r>
            <a:r>
              <a:rPr lang="pl-PL" sz="1800" dirty="0" err="1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bioodnawialnych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pl-PL" sz="1800" dirty="0" err="1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bioproduktów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pl-PL" sz="1800" dirty="0" err="1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biorafinerii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i biotransformacji. Studenci zdobywają umiejętności z zakresu przetwarzania i wykorzystania surowców pochodzenia roślinnego i zwierzęcego, metod analitycznych stosowanych w </a:t>
            </a:r>
            <a:r>
              <a:rPr lang="pl-PL" sz="1800" dirty="0" err="1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biogospodarce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związanych z funkcjonowaniem logistyki łańcucha dostaw, ekonomii w warunkach zielonego ładu oraz zatrudnienia w sektorze </a:t>
            </a:r>
            <a:r>
              <a:rPr lang="pl-PL" sz="1800" dirty="0" err="1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bio</a:t>
            </a:r>
            <a:r>
              <a:rPr lang="pl-PL" sz="1800" dirty="0">
                <a:solidFill>
                  <a:srgbClr val="00091A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-przemysłu.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l-PL" sz="800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36" y="3959305"/>
            <a:ext cx="1662274" cy="2060760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0" t="-1922"/>
          <a:stretch/>
        </p:blipFill>
        <p:spPr>
          <a:xfrm rot="5400000">
            <a:off x="3436828" y="4167750"/>
            <a:ext cx="2086953" cy="1676614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7689" y="3959252"/>
            <a:ext cx="1779675" cy="2060813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41787E27-4AB4-4F19-AEE1-0C395FB67D23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0" name="Google Shape;304;p50">
              <a:extLst>
                <a:ext uri="{FF2B5EF4-FFF2-40B4-BE49-F238E27FC236}">
                  <a16:creationId xmlns:a16="http://schemas.microsoft.com/office/drawing/2014/main" id="{9568D0C6-BCE2-4642-8EEC-C32D4BF9A28D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7F016D7E-42A4-4D9B-A8DB-B92CDD726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394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8190" y="3021278"/>
            <a:ext cx="1006296" cy="132249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8" name="Google Shape;428;p27"/>
          <p:cNvSpPr txBox="1"/>
          <p:nvPr/>
        </p:nvSpPr>
        <p:spPr>
          <a:xfrm>
            <a:off x="240091" y="1741874"/>
            <a:ext cx="8271014" cy="192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studia dwustopniowe, stacjonarne i niestacjonarne</a:t>
            </a:r>
            <a:endParaRPr lang="pl-PL" sz="1800" b="1" dirty="0"/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Kształcimy studentów w zakresie: wykonawstwa, remontów, użytkowania obiektów budowlanych i konstrukcji inżynierskich, technologii budowlanych oraz przepisów prawa budowlanego.</a:t>
            </a: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pl-PL" sz="1800" dirty="0">
              <a:solidFill>
                <a:srgbClr val="343232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27"/>
          <p:cNvSpPr txBox="1"/>
          <p:nvPr/>
        </p:nvSpPr>
        <p:spPr>
          <a:xfrm>
            <a:off x="240091" y="3273042"/>
            <a:ext cx="6097587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SPECJALNOŚCI NA STUDIACH II STOPNIA</a:t>
            </a: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konstrukcje budowlane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pl-PL" sz="900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0" name="Google Shape;430;p2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94" y="4581985"/>
            <a:ext cx="2245979" cy="1564291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2" name="Google Shape;432;p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092" y="4597158"/>
            <a:ext cx="2182014" cy="1547576"/>
          </a:xfrm>
          <a:prstGeom prst="rect">
            <a:avLst/>
          </a:prstGeom>
          <a:noFill/>
          <a:ln w="127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3" name="Google Shape;433;p2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4378" y="4604745"/>
            <a:ext cx="2121281" cy="1547576"/>
          </a:xfrm>
          <a:prstGeom prst="rect">
            <a:avLst/>
          </a:prstGeom>
          <a:noFill/>
          <a:ln w="9525" cap="flat" cmpd="sng">
            <a:solidFill>
              <a:srgbClr val="214C4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4" name="Google Shape;434;p27"/>
          <p:cNvSpPr/>
          <p:nvPr/>
        </p:nvSpPr>
        <p:spPr>
          <a:xfrm>
            <a:off x="194083" y="1044754"/>
            <a:ext cx="32923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BUDOWNICTWO</a:t>
            </a:r>
            <a:endParaRPr dirty="0">
              <a:latin typeface="Garamond" panose="02020404030301010803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541" y="3021278"/>
            <a:ext cx="1955564" cy="132249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35EDA553-87AC-4887-9D15-72055CDE699D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5" name="Google Shape;304;p50">
              <a:extLst>
                <a:ext uri="{FF2B5EF4-FFF2-40B4-BE49-F238E27FC236}">
                  <a16:creationId xmlns:a16="http://schemas.microsoft.com/office/drawing/2014/main" id="{8B1234D9-7AEC-4298-AA1D-0C336F95E9E3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33704954-69F1-4AA4-866A-9C97140E3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45;p28"/>
          <p:cNvSpPr txBox="1"/>
          <p:nvPr/>
        </p:nvSpPr>
        <p:spPr>
          <a:xfrm>
            <a:off x="210901" y="1591771"/>
            <a:ext cx="8825595" cy="490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studia dwustopniowe, stacjonarne</a:t>
            </a:r>
            <a:endParaRPr sz="9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Kształcimy  studentów w zakresie pomiarów i wyznaczania położenia obiektów terenowych, przedstawiania ich na mapach, geodezyjnej obsługi inwestycji inżynierskich i prze-</a:t>
            </a:r>
            <a:r>
              <a:rPr lang="pl-PL" sz="1800" dirty="0" err="1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mysłowych</a:t>
            </a: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geodezyjnej obsługi prac katastralnych, urządzeniowo-rolnych oraz gospodarki nieruchomościami.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SPECJALNOŚCI NA STUDIACH I STOPNIA:  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geodezja i gospodarka nieruchomościami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cs typeface="Times New Roman"/>
                <a:sym typeface="Times New Roman"/>
              </a:rPr>
              <a:t>geodezja inżynieryjna</a:t>
            </a:r>
            <a:endParaRPr lang="pl-PL" sz="1800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geodezja i geoinformatyka           </a:t>
            </a:r>
          </a:p>
          <a:p>
            <a:pPr lvl="1"/>
            <a:endParaRPr lang="pl-PL" sz="1000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/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SPECJALNOŚCI NA STUDIACH II STOPNIA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cs typeface="Times New Roman"/>
                <a:sym typeface="Times New Roman"/>
              </a:rPr>
              <a:t>geodezja inżynieryjna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geodezja i geoinformatyka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geodezja satelitarna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teledetekcja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wycena nieruchomości</a:t>
            </a:r>
            <a:r>
              <a:rPr lang="pl-PL" sz="1800" dirty="0">
                <a:solidFill>
                  <a:srgbClr val="343232"/>
                </a:solidFill>
                <a:latin typeface="Times New Roman"/>
                <a:cs typeface="Times New Roman"/>
                <a:sym typeface="Times New Roman"/>
              </a:rPr>
              <a:t>                                                        </a:t>
            </a:r>
            <a:endParaRPr lang="pl-PL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pl-PL" sz="18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p28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8"/>
          <p:cNvSpPr txBox="1"/>
          <p:nvPr/>
        </p:nvSpPr>
        <p:spPr>
          <a:xfrm>
            <a:off x="195420" y="1036789"/>
            <a:ext cx="64804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GEODEZJA  I  KARTOGRAFIA</a:t>
            </a:r>
            <a:endParaRPr sz="2400" dirty="0">
              <a:latin typeface="Garamond" panose="02020404030301010803" pitchFamily="18" charset="0"/>
            </a:endParaRPr>
          </a:p>
        </p:txBody>
      </p:sp>
      <p:pic>
        <p:nvPicPr>
          <p:cNvPr id="446" name="Google Shape;446;p28" descr="C:\Documents and Settings\Adam.Michalski\Pulpit\Houszka\Zdjęcia_Szczeliniec\IMG_19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8714" y="4798325"/>
            <a:ext cx="1866046" cy="1417524"/>
          </a:xfrm>
          <a:prstGeom prst="rect">
            <a:avLst/>
          </a:prstGeom>
          <a:ln w="9525" cap="sq">
            <a:solidFill>
              <a:srgbClr val="4956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8" name="Google Shape;448;p28" descr="C:\Documents and Settings\Adam.Michalski\Pulpit\Houszka\Niwelacja_SUSO_2008 006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2237" y="2938501"/>
            <a:ext cx="1217277" cy="1402950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9" name="Google Shape;449;p2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005" y="4801042"/>
            <a:ext cx="1919246" cy="1414807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4" name="Google Shape;454;p2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307" y="2917373"/>
            <a:ext cx="1157097" cy="144520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2FFCC567-0FE1-4A2F-94B8-28F23E96A727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2" name="Google Shape;304;p50">
              <a:extLst>
                <a:ext uri="{FF2B5EF4-FFF2-40B4-BE49-F238E27FC236}">
                  <a16:creationId xmlns:a16="http://schemas.microsoft.com/office/drawing/2014/main" id="{2AE70340-9420-4ACD-A2D3-F1B9462B7286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040C523E-BA8C-4CAB-BF97-F857B166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0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 txBox="1"/>
          <p:nvPr/>
        </p:nvSpPr>
        <p:spPr>
          <a:xfrm>
            <a:off x="212631" y="1045470"/>
            <a:ext cx="62436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INŻYNIERIA BEZPIECZEŃSTWA</a:t>
            </a:r>
            <a:endParaRPr sz="2400" dirty="0">
              <a:latin typeface="Garamond" panose="02020404030301010803" pitchFamily="18" charset="0"/>
            </a:endParaRPr>
          </a:p>
        </p:txBody>
      </p:sp>
      <p:pic>
        <p:nvPicPr>
          <p:cNvPr id="481" name="Google Shape;481;p30" descr="4bd4944a72bbdc92b88e64d3998514dc,14,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64" y="4768802"/>
            <a:ext cx="2360367" cy="1476497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2" name="Google Shape;482;p3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168" y="4768802"/>
            <a:ext cx="2282995" cy="1476497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3" name="Google Shape;483;p30" descr="z5595507X[1]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7029" y="4771977"/>
            <a:ext cx="2170475" cy="1476497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85" name="Google Shape;485;p30"/>
          <p:cNvSpPr txBox="1"/>
          <p:nvPr/>
        </p:nvSpPr>
        <p:spPr>
          <a:xfrm>
            <a:off x="267061" y="1647873"/>
            <a:ext cx="849044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studia dwustopniowe, stacjonarne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l-PL" sz="10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kształci studentów w zakresie: analizy ryzyka i monitorowania zagrożeń, oceny prawdopodobnych skutków katastrof naturalnych i awarii obiektów technicznych, zapobiegania katastrofom obiektów technicznych, usuwania i ograniczania strat oraz negatywnych skutków środowiskowych spowodowanych katastrofami ekologicznymi i przemysłowymi, bezpieczeństwa produkcji żywności, bezpieczeństwa i higieny pracy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l-PL" sz="800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/>
            <a:endParaRPr lang="pl-PL" sz="10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/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SPECJALNOŚCI NA STUDIACH II STOPNIA</a:t>
            </a:r>
          </a:p>
          <a:p>
            <a:pPr lvl="1"/>
            <a:endParaRPr lang="pl-PL" sz="4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bezpieczeństwo i higiena pracy</a:t>
            </a:r>
            <a:endParaRPr sz="1800" b="1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E40F9DDE-4DB9-4D6C-B702-1EE82CBC3515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5333F06D-0D46-4FB6-B035-C839E3B377F7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EBEB310D-FC8A-4FF3-8205-1B2718A18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Google Shape;193;p4"/>
          <p:cNvGraphicFramePr/>
          <p:nvPr/>
        </p:nvGraphicFramePr>
        <p:xfrm>
          <a:off x="5472100" y="222905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3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193" name="Google Shape;193;p4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72100" y="222905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" name="Google Shape;194;p4"/>
          <p:cNvSpPr txBox="1"/>
          <p:nvPr/>
        </p:nvSpPr>
        <p:spPr>
          <a:xfrm>
            <a:off x="539552" y="4401108"/>
            <a:ext cx="4716524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755576" y="4617132"/>
            <a:ext cx="3924436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3049439-0D41-4FB9-A1FC-812F5200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397161"/>
            <a:ext cx="7848872" cy="455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E1C802C-404F-443B-B1D5-2B4BC6E6A9C1}"/>
              </a:ext>
            </a:extLst>
          </p:cNvPr>
          <p:cNvSpPr txBox="1"/>
          <p:nvPr/>
        </p:nvSpPr>
        <p:spPr>
          <a:xfrm>
            <a:off x="0" y="6129300"/>
            <a:ext cx="41767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 upwr.edu.pl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1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727" y="5166720"/>
            <a:ext cx="2225108" cy="135005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7" name="Google Shape;497;p31"/>
          <p:cNvSpPr txBox="1"/>
          <p:nvPr/>
        </p:nvSpPr>
        <p:spPr>
          <a:xfrm>
            <a:off x="215516" y="1032238"/>
            <a:ext cx="79597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INŻYNIERIA  I  GOSPODARKA WODNA</a:t>
            </a:r>
            <a:endParaRPr sz="2400" dirty="0">
              <a:latin typeface="Garamond" panose="02020404030301010803" pitchFamily="18" charset="0"/>
            </a:endParaRPr>
          </a:p>
        </p:txBody>
      </p:sp>
      <p:sp>
        <p:nvSpPr>
          <p:cNvPr id="498" name="Google Shape;498;p31"/>
          <p:cNvSpPr txBox="1"/>
          <p:nvPr/>
        </p:nvSpPr>
        <p:spPr>
          <a:xfrm>
            <a:off x="215664" y="1386297"/>
            <a:ext cx="8356796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studia dwustopniowe, stacjonarne </a:t>
            </a:r>
          </a:p>
          <a:p>
            <a:pPr marL="0" marR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Kształcimy w zakresie projektowania i wykonawstwa obiektów inżynierii </a:t>
            </a:r>
            <a:b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gospodarki wodnej z uwzględnieniem  specyfiki warunków hydrologicznych, hydra-ulicznych, geotechnicznych i ekologicznych, umiejętności interpretacji warunków pracy obiektów wodnych i ich wpływu na ekosystemy wodne. Absolwent będzie przygotowany do wykonawstwa obiektów hydrotechnicznych, wodociągowych i kanalizacyjnych, do eksploatacji obiektów ochrony przed powodzią i obiektów inżynierii wodnej.</a:t>
            </a:r>
          </a:p>
          <a:p>
            <a:pPr>
              <a:spcBef>
                <a:spcPts val="600"/>
              </a:spcBef>
            </a:pPr>
            <a:r>
              <a:rPr lang="pl-PL" sz="16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SPECJALNOŚCI  NA  STUDIACH  I  STOPNIA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091A"/>
                </a:solidFill>
                <a:latin typeface="Times New Roman"/>
                <a:cs typeface="Times New Roman"/>
                <a:sym typeface="Times New Roman"/>
              </a:rPr>
              <a:t>inżynieria i gospodarka wodna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499" name="Google Shape;499;p31"/>
          <p:cNvSpPr txBox="1"/>
          <p:nvPr/>
        </p:nvSpPr>
        <p:spPr>
          <a:xfrm>
            <a:off x="218365" y="4489017"/>
            <a:ext cx="4139683" cy="823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gospodarka wodna, </a:t>
            </a:r>
            <a:endParaRPr sz="1600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inżynieria melioracyjna, </a:t>
            </a:r>
            <a:endParaRPr sz="1600" dirty="0"/>
          </a:p>
        </p:txBody>
      </p:sp>
      <p:sp>
        <p:nvSpPr>
          <p:cNvPr id="500" name="Google Shape;500;p31"/>
          <p:cNvSpPr txBox="1"/>
          <p:nvPr/>
        </p:nvSpPr>
        <p:spPr>
          <a:xfrm>
            <a:off x="215516" y="4247422"/>
            <a:ext cx="51435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SPECJALNOŚCI  NA  STUDIACH  II  STOPNIA</a:t>
            </a:r>
            <a:endParaRPr sz="1600" dirty="0"/>
          </a:p>
        </p:txBody>
      </p:sp>
      <p:pic>
        <p:nvPicPr>
          <p:cNvPr id="501" name="Google Shape;501;p31" descr="fo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46" y="5192945"/>
            <a:ext cx="2113092" cy="1350055"/>
          </a:xfrm>
          <a:prstGeom prst="rect">
            <a:avLst/>
          </a:prstGeom>
          <a:noFill/>
          <a:ln w="9525" cap="flat" cmpd="sng">
            <a:solidFill>
              <a:srgbClr val="49567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4" name="Google Shape;504;p31" descr="C:\Users\Madzia\Desktop\prezentacja WIKSiG\promocja instytutu Inzynierii środowiska\mgr inż. Michał Śpitalniak\Warsztaty Hydrotechniczno-Geotechniczne\DSC_0365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131" y="3578969"/>
            <a:ext cx="1058974" cy="1336906"/>
          </a:xfrm>
          <a:prstGeom prst="rect">
            <a:avLst/>
          </a:prstGeom>
          <a:noFill/>
          <a:ln w="9525" cap="flat" cmpd="sng">
            <a:solidFill>
              <a:srgbClr val="49567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5" name="Google Shape;505;p31" descr="http://www.org.up.wroc.pl/sknhih/wp-content/uploads/2011/08/101_1852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352" y="5157319"/>
            <a:ext cx="2225108" cy="1350055"/>
          </a:xfrm>
          <a:prstGeom prst="rect">
            <a:avLst/>
          </a:prstGeom>
          <a:noFill/>
          <a:ln w="9525" cap="flat" cmpd="sng">
            <a:solidFill>
              <a:srgbClr val="49567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302ADA1D-98D5-4472-AF39-B40A71DA79E4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4" name="Google Shape;304;p50">
              <a:extLst>
                <a:ext uri="{FF2B5EF4-FFF2-40B4-BE49-F238E27FC236}">
                  <a16:creationId xmlns:a16="http://schemas.microsoft.com/office/drawing/2014/main" id="{5101E5E5-C3F1-4B89-AA7E-0652CCA35C33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39274E18-2DC0-482E-B7DF-17D646F92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2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2"/>
          <p:cNvSpPr txBox="1"/>
          <p:nvPr/>
        </p:nvSpPr>
        <p:spPr>
          <a:xfrm>
            <a:off x="203664" y="1037653"/>
            <a:ext cx="62436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INŻYNIERIA ŚRODOWISKA</a:t>
            </a:r>
            <a:endParaRPr sz="2400" dirty="0">
              <a:latin typeface="Garamond" panose="02020404030301010803" pitchFamily="18" charset="0"/>
            </a:endParaRPr>
          </a:p>
        </p:txBody>
      </p:sp>
      <p:sp>
        <p:nvSpPr>
          <p:cNvPr id="513" name="Google Shape;513;p32"/>
          <p:cNvSpPr txBox="1"/>
          <p:nvPr/>
        </p:nvSpPr>
        <p:spPr>
          <a:xfrm>
            <a:off x="230488" y="1561800"/>
            <a:ext cx="873567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studia dwustopniowe, stacjonarne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8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Aft>
                <a:spcPts val="0"/>
              </a:spcAft>
              <a:buNone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Kształcimy  studentów w zakresie: planowania, projektowania, wykonywani i eksploatacji  budowli i urządzeń gospodarki wodnej oraz rozwiązywania problemów technicznych, technologicznych i organizacyjnych związanych z ochroną i przekształcaniem zasobów środowiskowych.</a:t>
            </a:r>
            <a:endParaRPr sz="1800" dirty="0"/>
          </a:p>
        </p:txBody>
      </p:sp>
      <p:sp>
        <p:nvSpPr>
          <p:cNvPr id="514" name="Google Shape;514;p32"/>
          <p:cNvSpPr txBox="1"/>
          <p:nvPr/>
        </p:nvSpPr>
        <p:spPr>
          <a:xfrm>
            <a:off x="288124" y="3498628"/>
            <a:ext cx="8689975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SPECJALNOŚCI NA STUDIACH II STOPNIA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gospodarka odpadami i odnawialne źródła energii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/>
                <a:cs typeface="Times New Roman"/>
                <a:sym typeface="Times New Roman"/>
              </a:rPr>
              <a:t>technika sanitarna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00" b="1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7" name="Google Shape;517;p32" descr="Foto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28" y="4748795"/>
            <a:ext cx="2145380" cy="1425795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1" name="Google Shape;521;p32" descr="http://www.sprawdzprace.pl/site_media/uploads/courses/2013/06/inzynieria_srodow2_1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348" y="4748795"/>
            <a:ext cx="2275260" cy="1425795"/>
          </a:xfrm>
          <a:prstGeom prst="rect">
            <a:avLst/>
          </a:prstGeom>
          <a:noFill/>
          <a:ln w="9525" cap="flat" cmpd="sng">
            <a:solidFill>
              <a:srgbClr val="49567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" name="Google Shape;522;p32" descr="http://ulicaekologiczna.pl/wp-content/uploads/2012/01/990288_25940963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445" y="4748796"/>
            <a:ext cx="2145457" cy="1425795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3" name="Google Shape;523;p32" descr="http://odpady.bialystok.pl/storage/cms_edueko/news_img/opony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851" y="3234384"/>
            <a:ext cx="1441052" cy="1256656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16043D46-BBA9-4667-8256-9A7373C1B76A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3" name="Google Shape;304;p50">
              <a:extLst>
                <a:ext uri="{FF2B5EF4-FFF2-40B4-BE49-F238E27FC236}">
                  <a16:creationId xmlns:a16="http://schemas.microsoft.com/office/drawing/2014/main" id="{76F8400C-1DA4-42AB-8B58-DB3CE8700D9C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68544316-1473-4C02-999B-3DB5A1C5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alpha val="0"/>
                <a:lumMod val="0"/>
                <a:lumOff val="100000"/>
              </a:schemeClr>
            </a:gs>
            <a:gs pos="7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0773" y="1894310"/>
            <a:ext cx="75184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24206" y="1081255"/>
            <a:ext cx="7748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pl-PL" sz="2800" b="1" kern="1200" dirty="0">
                <a:solidFill>
                  <a:srgbClr val="495678"/>
                </a:solidFill>
                <a:latin typeface="Garamond" panose="02020404030301010803" pitchFamily="18" charset="0"/>
                <a:ea typeface="+mn-ea"/>
                <a:cs typeface="Arial" charset="0"/>
              </a:rPr>
              <a:t>WSPÓŁPRACA   WYDZIAŁU  Z   ZAGRANICĄ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5516" y="1725475"/>
            <a:ext cx="668496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Latvia University of Agriculture  in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Jelgava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(Latvia),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Institute of Mining in Sankt Petersburg (Russia),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Changsha Research Institute of Mining and Metallurgy in Changsha, Hunan (China)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University of Rostock (Germany),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Hunan Agricultural University, Hunan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Provice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Changsha (China),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de-DE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Onsekiz</a:t>
            </a:r>
            <a:r>
              <a:rPr lang="de-DE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Mart University in </a:t>
            </a:r>
            <a:r>
              <a:rPr lang="de-DE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Kanakkale</a:t>
            </a:r>
            <a:r>
              <a:rPr lang="de-DE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(Turkey),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Slovak University of Agriculture in Nitra (Slovakia),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Brno University of Technology (Czech Republic),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Minzu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Univrsity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Beijing (China),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University of Florida in Gainesville (USA),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University of Hawaii at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Manoa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(USA).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Technical University in Zurich 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Norwegian University of Agriculture in As.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Kyiv State Civil Engineering and Architecture University (Ukraine)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Humboldt University in Berlin</a:t>
            </a:r>
            <a:r>
              <a:rPr lang="pl-PL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(Germany)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Slovak University of Agriculture in Nitra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Dresden University of Technology </a:t>
            </a:r>
            <a:r>
              <a:rPr lang="pl-PL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(Germany)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Kanakkale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Onsekiz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Mart University (Turkey).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University of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Camerino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pl-PL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pl-PL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Italy</a:t>
            </a:r>
            <a:r>
              <a:rPr lang="pl-PL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National Seismologic Observatory in Athens</a:t>
            </a:r>
            <a:r>
              <a:rPr lang="pl-PL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(Greece)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pl-PL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also</a:t>
            </a:r>
            <a:r>
              <a:rPr lang="pl-PL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pl-PL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un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iversities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in Rostock, Dresden, Hannover, Köln, Munich,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Wageningen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endParaRPr lang="pl-PL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Prague, Brno, Nitra, </a:t>
            </a:r>
            <a:r>
              <a:rPr lang="en-US" b="1" kern="1200" dirty="0" err="1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Jelgava</a:t>
            </a:r>
            <a:r>
              <a:rPr lang="en-US" b="1" kern="1200" dirty="0">
                <a:solidFill>
                  <a:srgbClr val="696464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Delft </a:t>
            </a:r>
            <a:endParaRPr lang="en-US" b="1" kern="1200" dirty="0">
              <a:solidFill>
                <a:srgbClr val="696464">
                  <a:lumMod val="50000"/>
                </a:srgbClr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-1858674">
            <a:off x="6516688" y="2565400"/>
            <a:ext cx="1008062" cy="287338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3366FF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4800" kern="1200">
              <a:solidFill>
                <a:prstClr val="black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 rot="3167515">
            <a:off x="6517482" y="3860006"/>
            <a:ext cx="1150938" cy="288925"/>
          </a:xfrm>
          <a:prstGeom prst="rightArrow">
            <a:avLst>
              <a:gd name="adj1" fmla="val 50000"/>
              <a:gd name="adj2" fmla="val 99588"/>
            </a:avLst>
          </a:prstGeom>
          <a:solidFill>
            <a:srgbClr val="3366FF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4800" kern="1200">
              <a:solidFill>
                <a:prstClr val="black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227763" y="2997200"/>
            <a:ext cx="2305050" cy="17287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859" y="7048"/>
                </a:moveTo>
                <a:cubicBezTo>
                  <a:pt x="17400" y="3914"/>
                  <a:pt x="14257" y="1910"/>
                  <a:pt x="10800" y="1910"/>
                </a:cubicBezTo>
                <a:cubicBezTo>
                  <a:pt x="7698" y="1909"/>
                  <a:pt x="4820" y="3526"/>
                  <a:pt x="3207" y="6175"/>
                </a:cubicBezTo>
                <a:lnTo>
                  <a:pt x="1575" y="5182"/>
                </a:lnTo>
                <a:cubicBezTo>
                  <a:pt x="3535" y="1964"/>
                  <a:pt x="7031" y="-1"/>
                  <a:pt x="10800" y="0"/>
                </a:cubicBezTo>
                <a:cubicBezTo>
                  <a:pt x="14999" y="0"/>
                  <a:pt x="18818" y="2434"/>
                  <a:pt x="20591" y="6242"/>
                </a:cubicBezTo>
                <a:lnTo>
                  <a:pt x="23038" y="5102"/>
                </a:lnTo>
                <a:lnTo>
                  <a:pt x="21267" y="9959"/>
                </a:lnTo>
                <a:lnTo>
                  <a:pt x="16411" y="8187"/>
                </a:lnTo>
                <a:lnTo>
                  <a:pt x="18859" y="7048"/>
                </a:lnTo>
                <a:close/>
              </a:path>
            </a:pathLst>
          </a:custGeom>
          <a:solidFill>
            <a:srgbClr val="3366FF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4800" kern="1200">
              <a:solidFill>
                <a:prstClr val="black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C66DD3D-3FA5-415E-A4D9-55AEB1F7F53B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5" name="Google Shape;304;p50">
              <a:extLst>
                <a:ext uri="{FF2B5EF4-FFF2-40B4-BE49-F238E27FC236}">
                  <a16:creationId xmlns:a16="http://schemas.microsoft.com/office/drawing/2014/main" id="{22D6DB34-B210-4854-81B8-D1AA7BDCC58A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F1AEF00F-C334-4533-B11C-F09C90A5C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983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5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5"/>
          <p:cNvSpPr/>
          <p:nvPr/>
        </p:nvSpPr>
        <p:spPr>
          <a:xfrm>
            <a:off x="1547664" y="4653136"/>
            <a:ext cx="730830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BAZA  NAUKOWA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I DYDAKTYCZNA</a:t>
            </a:r>
            <a:endParaRPr sz="4800" b="1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551" name="Google Shape;551;p3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65" y="2198914"/>
            <a:ext cx="3029606" cy="196749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chemeClr val="bg1">
                <a:lumMod val="6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73E11CD1-FBFF-4171-B78E-FD1B3429F17E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34DE43FB-D426-40EC-A541-3B99F3E4DF09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17200F1B-8FB6-4A9A-A55D-5D376BF9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6" descr="PA0800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203" y="1714570"/>
            <a:ext cx="2038772" cy="2033054"/>
          </a:xfrm>
          <a:prstGeom prst="rect">
            <a:avLst/>
          </a:prstGeom>
          <a:solidFill>
            <a:srgbClr val="ECECEC"/>
          </a:solidFill>
          <a:ln w="9525" cap="sq" cmpd="sng">
            <a:solidFill>
              <a:srgbClr val="49567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7" name="Google Shape;557;p36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36" descr="PICT004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81" y="4073100"/>
            <a:ext cx="2287086" cy="1920814"/>
          </a:xfrm>
          <a:prstGeom prst="rect">
            <a:avLst/>
          </a:prstGeom>
          <a:noFill/>
          <a:ln w="9525" cap="flat" cmpd="sng">
            <a:solidFill>
              <a:srgbClr val="6D461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0" name="Google Shape;560;p36"/>
          <p:cNvPicPr preferRelativeResize="0"/>
          <p:nvPr/>
        </p:nvPicPr>
        <p:blipFill rotWithShape="1">
          <a:blip r:embed="rId5">
            <a:alphaModFix/>
            <a:lum contrast="13000"/>
          </a:blip>
          <a:srcRect/>
          <a:stretch/>
        </p:blipFill>
        <p:spPr>
          <a:xfrm>
            <a:off x="6212158" y="4073100"/>
            <a:ext cx="2290817" cy="192081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495678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1" name="Google Shape;561;p36" descr="507 C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0531" y="4073100"/>
            <a:ext cx="2299191" cy="1920814"/>
          </a:xfrm>
          <a:prstGeom prst="rect">
            <a:avLst/>
          </a:prstGeom>
          <a:noFill/>
          <a:ln w="12700" cap="flat" cmpd="sng">
            <a:solidFill>
              <a:srgbClr val="49567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64" name="Google Shape;564;p36"/>
          <p:cNvSpPr txBox="1"/>
          <p:nvPr/>
        </p:nvSpPr>
        <p:spPr>
          <a:xfrm>
            <a:off x="1357257" y="2226838"/>
            <a:ext cx="3438610" cy="111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400"/>
              <a:buFont typeface="Arial"/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SALE WYKŁADOWE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400"/>
              <a:buFont typeface="Arial"/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I  ĆWICZENIOWE</a:t>
            </a:r>
            <a:endParaRPr sz="2800" dirty="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5D372D9C-9940-4C38-9CA7-84BF00C3B695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82AD3A03-B1C1-485C-970C-D72B6391630D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D775B037-E108-486C-A270-EC7690A07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7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7"/>
          <p:cNvSpPr txBox="1"/>
          <p:nvPr/>
        </p:nvSpPr>
        <p:spPr>
          <a:xfrm>
            <a:off x="540978" y="1897181"/>
            <a:ext cx="5924027" cy="350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indent="-114300">
              <a:lnSpc>
                <a:spcPts val="2600"/>
              </a:lnSpc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Fizyki gleb i modelowania procesów środowiskowych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-11430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Geotechniczne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14300">
              <a:lnSpc>
                <a:spcPts val="2600"/>
              </a:lnSpc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GIS-Lab</a:t>
            </a:r>
          </a:p>
          <a:p>
            <a:pPr indent="-114300">
              <a:lnSpc>
                <a:spcPts val="2600"/>
              </a:lnSpc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pl-PL" sz="1800" dirty="0" err="1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Multisensoryki</a:t>
            </a:r>
            <a:endParaRPr lang="pl-PL" sz="1800" dirty="0">
              <a:solidFill>
                <a:srgbClr val="343232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indent="-114300">
              <a:lnSpc>
                <a:spcPts val="2600"/>
              </a:lnSpc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Technologii geodezyjnych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-11430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Technologii materiałów i  konstrukcji budowlanych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114300">
              <a:lnSpc>
                <a:spcPts val="2600"/>
              </a:lnSpc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Technologii wody i ścieków 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14300">
              <a:lnSpc>
                <a:spcPts val="2600"/>
              </a:lnSpc>
              <a:buClr>
                <a:srgbClr val="343232"/>
              </a:buClr>
              <a:buSzPts val="1800"/>
              <a:buFont typeface="Times New Roman"/>
              <a:buChar char="•"/>
            </a:pPr>
            <a:r>
              <a:rPr lang="pl-PL" sz="1800" dirty="0">
                <a:solidFill>
                  <a:srgbClr val="34323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Wodne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-1143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43232"/>
              </a:buClr>
              <a:buSzPts val="1800"/>
              <a:buFont typeface="Times New Roman"/>
              <a:buChar char="•"/>
            </a:pPr>
            <a:endParaRPr sz="2000" dirty="0"/>
          </a:p>
          <a:p>
            <a:pPr lvl="0">
              <a:lnSpc>
                <a:spcPct val="115000"/>
              </a:lnSpc>
              <a:buClr>
                <a:schemeClr val="dk1"/>
              </a:buClr>
              <a:buSzPts val="1800"/>
            </a:pPr>
            <a:endParaRPr sz="1800" b="1" dirty="0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1" name="Google Shape;571;p37"/>
          <p:cNvSpPr txBox="1"/>
          <p:nvPr/>
        </p:nvSpPr>
        <p:spPr>
          <a:xfrm>
            <a:off x="540978" y="1110106"/>
            <a:ext cx="4564062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LABORATORIA</a:t>
            </a:r>
            <a:endParaRPr sz="2800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573" name="Google Shape;573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631" y="5208548"/>
            <a:ext cx="2129230" cy="1233091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4" name="Google Shape;574;p37" descr="IMG_6280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8666" y="5232148"/>
            <a:ext cx="2128970" cy="1246973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5" name="Google Shape;575;p37" descr="IMG_6272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447" y="3555463"/>
            <a:ext cx="1447658" cy="1549083"/>
          </a:xfrm>
          <a:prstGeom prst="rect">
            <a:avLst/>
          </a:prstGeom>
          <a:ln w="9525" cap="sq">
            <a:solidFill>
              <a:srgbClr val="4956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6" name="Google Shape;576;p37" descr="Lab_Techn_Betonów_0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371" y="5246030"/>
            <a:ext cx="2126413" cy="1243309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9" descr="C:\Users\Madzia\Desktop\prezentacja WIKSiG\promocja instytutu Inzynierii środowiska\mgr inż. Michał Śpitalniak\Warsztaty Hydrotechniczno-Geotechniczne\DSC_0288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7018781" y="1331114"/>
            <a:ext cx="1447658" cy="2096747"/>
          </a:xfrm>
          <a:prstGeom prst="rect">
            <a:avLst/>
          </a:prstGeom>
          <a:noFill/>
          <a:ln w="9525">
            <a:solidFill>
              <a:srgbClr val="495678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54A87412-0983-49E3-BF56-BC01407D6086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5" name="Google Shape;304;p50">
              <a:extLst>
                <a:ext uri="{FF2B5EF4-FFF2-40B4-BE49-F238E27FC236}">
                  <a16:creationId xmlns:a16="http://schemas.microsoft.com/office/drawing/2014/main" id="{14883918-B097-4536-B25B-90DF308092FE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C182D203-25B5-4BC3-A219-A1103D23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8"/>
          <p:cNvSpPr txBox="1"/>
          <p:nvPr/>
        </p:nvSpPr>
        <p:spPr>
          <a:xfrm>
            <a:off x="280235" y="326146"/>
            <a:ext cx="7689858" cy="49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4" name="Google Shape;584;p38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38" descr="C:\Documents and Settings\Houszka\Pulpit\wybrane giH\DSC_3278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53" y="1982968"/>
            <a:ext cx="2410654" cy="1816273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8" name="Google Shape;588;p38" descr="C:\Documents and Settings\Houszka\Pulpit\wybrane giH\DSC_3230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382" y="4144015"/>
            <a:ext cx="3658057" cy="2008868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9" name="Google Shape;589;p38" descr="C:\Documents and Settings\Houszka\Pulpit\wybrane giH\DSC_8352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945" y="2783393"/>
            <a:ext cx="2120202" cy="3369490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0" name="Google Shape;590;p38"/>
          <p:cNvSpPr/>
          <p:nvPr/>
        </p:nvSpPr>
        <p:spPr>
          <a:xfrm>
            <a:off x="3303658" y="1370640"/>
            <a:ext cx="56236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495678"/>
              </a:buClr>
              <a:buSzPts val="2400"/>
            </a:pPr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CENTRUM GEO-INFO-HYDRO</a:t>
            </a:r>
            <a:endParaRPr sz="2800" b="1" dirty="0">
              <a:solidFill>
                <a:srgbClr val="495678"/>
              </a:solidFill>
              <a:latin typeface="Garamond" panose="02020404030301010803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1" name="Google Shape;591;p38"/>
          <p:cNvSpPr txBox="1"/>
          <p:nvPr/>
        </p:nvSpPr>
        <p:spPr>
          <a:xfrm>
            <a:off x="2400301" y="1845028"/>
            <a:ext cx="63261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400"/>
              <a:buFont typeface="Arial"/>
              <a:buNone/>
            </a:pPr>
            <a:r>
              <a:rPr lang="pl-PL" sz="24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Projekt  wspófinansowany przez Unię Europejską</a:t>
            </a:r>
            <a:endParaRPr sz="2400" b="1" dirty="0">
              <a:solidFill>
                <a:srgbClr val="495678"/>
              </a:solidFill>
              <a:latin typeface="Garamond" panose="02020404030301010803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3" name="Google Shape;593;p38" descr="C:\Documents and Settings\Houszka\Pulpit\wybrane giH\DSC_3502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772" y="2612375"/>
            <a:ext cx="1378965" cy="1186866"/>
          </a:xfrm>
          <a:prstGeom prst="rect">
            <a:avLst/>
          </a:prstGeom>
          <a:ln w="9525" cap="sq">
            <a:solidFill>
              <a:srgbClr val="4956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D761EB64-11FC-4437-A3A2-F477950939A4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3" name="Google Shape;304;p50">
              <a:extLst>
                <a:ext uri="{FF2B5EF4-FFF2-40B4-BE49-F238E27FC236}">
                  <a16:creationId xmlns:a16="http://schemas.microsoft.com/office/drawing/2014/main" id="{C8AE1EA4-DEF8-4814-B94D-E4662E80E7FD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EF0CEDFE-4BFF-48D4-BCB6-4B158989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alpha val="0"/>
                <a:lumMod val="0"/>
                <a:lumOff val="100000"/>
              </a:schemeClr>
            </a:gs>
            <a:gs pos="7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223628" y="4581128"/>
            <a:ext cx="7772400" cy="1470025"/>
          </a:xfrm>
          <a:prstGeom prst="rect">
            <a:avLst/>
          </a:prstGeom>
        </p:spPr>
        <p:txBody>
          <a:bodyPr/>
          <a:lstStyle>
            <a:lvl1pPr algn="r" eaLnBrk="0" hangingPunct="0"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algn="r" eaLnBrk="0" hangingPunct="0"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algn="r" eaLnBrk="0" hangingPunct="0"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algn="r" eaLnBrk="0" hangingPunct="0"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algn="r" eaLnBrk="0" hangingPunct="0"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pl-PL" b="1" kern="1200" dirty="0">
                <a:solidFill>
                  <a:srgbClr val="78283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  <a:ea typeface="+mn-ea"/>
                <a:cs typeface="Times New Roman" pitchFamily="18" charset="0"/>
              </a:rPr>
              <a:t>	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081547" y="1982725"/>
            <a:ext cx="338437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</a:pPr>
            <a:r>
              <a:rPr lang="pl-PL" sz="2800" b="1" kern="1200" dirty="0">
                <a:solidFill>
                  <a:srgbClr val="5F6A87"/>
                </a:solidFill>
                <a:latin typeface="Garamond" panose="02020404030301010803" pitchFamily="18" charset="0"/>
                <a:ea typeface="+mn-ea"/>
                <a:cs typeface="+mn-cs"/>
              </a:rPr>
              <a:t>SALE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</a:pPr>
            <a:r>
              <a:rPr lang="pl-PL" sz="2800" b="1" kern="1200" dirty="0">
                <a:solidFill>
                  <a:srgbClr val="5F6A87"/>
                </a:solidFill>
                <a:latin typeface="Garamond" panose="02020404030301010803" pitchFamily="18" charset="0"/>
                <a:ea typeface="+mn-ea"/>
                <a:cs typeface="+mn-cs"/>
              </a:rPr>
              <a:t>KOMPUTEROWE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</a:pPr>
            <a:r>
              <a:rPr lang="pl-PL" sz="2800" b="1" kern="1200" dirty="0">
                <a:solidFill>
                  <a:srgbClr val="5F6A87"/>
                </a:solidFill>
                <a:latin typeface="Garamond" panose="02020404030301010803" pitchFamily="18" charset="0"/>
                <a:ea typeface="+mn-ea"/>
                <a:cs typeface="+mn-cs"/>
              </a:rPr>
              <a:t> I SOCJALNE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2000" kern="1200" dirty="0">
                <a:solidFill>
                  <a:srgbClr val="737373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</a:pPr>
            <a:endParaRPr lang="pl-PL" sz="3200" b="1" kern="1200" dirty="0">
              <a:solidFill>
                <a:srgbClr val="5F6A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469" y="1617628"/>
            <a:ext cx="3352800" cy="642905"/>
          </a:xfrm>
          <a:prstGeom prst="rect">
            <a:avLst/>
          </a:prstGeom>
          <a:effectLst/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C111D60-6EF8-48B0-92A5-B4C2B68525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469" y="2260533"/>
            <a:ext cx="3352800" cy="267712"/>
          </a:xfrm>
          <a:prstGeom prst="rect">
            <a:avLst/>
          </a:prstGeom>
          <a:effectLst/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CA8800C-2699-4C73-BD96-E707DD020A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6264" y="3822314"/>
            <a:ext cx="3386864" cy="2182033"/>
          </a:xfrm>
          <a:prstGeom prst="rect">
            <a:avLst/>
          </a:prstGeom>
          <a:ln w="6350" cap="sq">
            <a:solidFill>
              <a:srgbClr val="4956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4A9FFAC-793D-48EA-AC8A-D79775B0B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738" y="3822314"/>
            <a:ext cx="3298731" cy="2228839"/>
          </a:xfrm>
          <a:prstGeom prst="rect">
            <a:avLst/>
          </a:prstGeom>
          <a:ln w="6350" cap="sq">
            <a:solidFill>
              <a:srgbClr val="4956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B8FF9463-580B-4390-9EED-856E6479DCBF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3" name="Google Shape;304;p50">
              <a:extLst>
                <a:ext uri="{FF2B5EF4-FFF2-40B4-BE49-F238E27FC236}">
                  <a16:creationId xmlns:a16="http://schemas.microsoft.com/office/drawing/2014/main" id="{7D3C81F7-AFF8-4CB6-A8C0-6E7126390614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ECB2A841-9AE8-44DB-8FE5-F4FB6012B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589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0"/>
          <p:cNvSpPr/>
          <p:nvPr/>
        </p:nvSpPr>
        <p:spPr>
          <a:xfrm>
            <a:off x="434668" y="1450743"/>
            <a:ext cx="87146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CENTRUM KSZTAŁCENIA NA ODLEGŁOŚĆ</a:t>
            </a:r>
            <a:endParaRPr sz="2800" b="1" dirty="0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11" name="Google Shape;611;p4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471" y="2519031"/>
            <a:ext cx="1873039" cy="62336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12" name="Google Shape;612;p4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27" y="3559629"/>
            <a:ext cx="2142588" cy="194349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3" name="Google Shape;613;p4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664" y="4227316"/>
            <a:ext cx="2044700" cy="17684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14" name="Google Shape;614;p40"/>
          <p:cNvSpPr txBox="1"/>
          <p:nvPr/>
        </p:nvSpPr>
        <p:spPr>
          <a:xfrm>
            <a:off x="3618691" y="3687507"/>
            <a:ext cx="245349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E-REPOZYTORIA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to wirtualna przestrzeń, gdzie można zawiesić swoje </a:t>
            </a:r>
            <a:r>
              <a:rPr lang="pl-PL" sz="1800" b="1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projekty, notatki</a:t>
            </a:r>
            <a:r>
              <a:rPr lang="pl-PL" sz="1800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1800" dirty="0">
              <a:solidFill>
                <a:srgbClr val="393939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i </a:t>
            </a:r>
            <a:r>
              <a:rPr lang="pl-PL" sz="1800" b="1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zadania zaliczeniowe </a:t>
            </a:r>
            <a:r>
              <a:rPr lang="pl-PL" sz="1800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– ułatwia to kontakt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z prowadzącymi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93939"/>
                </a:solidFill>
                <a:latin typeface="Garamond"/>
                <a:ea typeface="Garamond"/>
                <a:cs typeface="Garamond"/>
                <a:sym typeface="Garamond"/>
              </a:rPr>
              <a:t>i z innymi studentami</a:t>
            </a:r>
            <a:r>
              <a:rPr lang="pl-PL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615" name="Google Shape;615;p40"/>
          <p:cNvSpPr/>
          <p:nvPr/>
        </p:nvSpPr>
        <p:spPr>
          <a:xfrm>
            <a:off x="434668" y="2369050"/>
            <a:ext cx="74345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Uniwersytet Przyrodniczy </a:t>
            </a: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daje możliwość </a:t>
            </a:r>
            <a:r>
              <a:rPr lang="pl-PL" sz="1800" b="1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e-learningu</a:t>
            </a: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– 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uczenie się i zaliczanie przedmiotów online z domu na specjalnie przygotowanej dla studenta </a:t>
            </a:r>
            <a:r>
              <a:rPr lang="pl-PL" sz="1800" b="1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platformie</a:t>
            </a:r>
            <a:r>
              <a:rPr lang="pl-PL" sz="1800" dirty="0">
                <a:solidFill>
                  <a:srgbClr val="393939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!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16" name="Google Shape;616;p40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11" r:id="rId7" imgW="3383868" imgH="937843" progId="">
                  <p:embed/>
                </p:oleObj>
              </mc:Choice>
              <mc:Fallback>
                <p:oleObj r:id="rId7" imgW="3383868" imgH="937843" progId="">
                  <p:embed/>
                  <p:pic>
                    <p:nvPicPr>
                      <p:cNvPr id="616" name="Google Shape;616;p40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1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41" descr="ladek09_0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38" y="1760229"/>
            <a:ext cx="2058876" cy="354933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chemeClr val="bg1">
                <a:lumMod val="6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23" name="Google Shape;623;p41"/>
          <p:cNvSpPr/>
          <p:nvPr/>
        </p:nvSpPr>
        <p:spPr>
          <a:xfrm>
            <a:off x="3275856" y="3284984"/>
            <a:ext cx="523524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4800"/>
              <a:buFont typeface="Times New Roman"/>
              <a:buNone/>
            </a:pPr>
            <a:r>
              <a:rPr lang="pl-PL" sz="4800" b="1" i="0" u="none" strike="noStrike" cap="none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PRACE STUDENCKIE</a:t>
            </a:r>
            <a:endParaRPr sz="4800" dirty="0">
              <a:latin typeface="Garamond" panose="02020404030301010803" pitchFamily="18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3600"/>
              <a:buFont typeface="Times New Roman"/>
              <a:buNone/>
            </a:pPr>
            <a:r>
              <a:rPr lang="pl-PL" sz="3600" b="1" i="0" u="none" strike="noStrike" cap="none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wykonywane </a:t>
            </a:r>
            <a:endParaRPr sz="3600" dirty="0">
              <a:latin typeface="Garamond" panose="02020404030301010803" pitchFamily="18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3600"/>
              <a:buFont typeface="Times New Roman"/>
              <a:buNone/>
            </a:pPr>
            <a:r>
              <a:rPr lang="pl-PL" sz="3600" b="1" i="0" u="none" strike="noStrike" cap="none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w ramach zajęć</a:t>
            </a:r>
            <a:endParaRPr sz="3600" b="0" i="0" u="none" strike="noStrike" cap="none" dirty="0">
              <a:solidFill>
                <a:srgbClr val="000000"/>
              </a:solidFill>
              <a:latin typeface="Garamond" panose="02020404030301010803" pitchFamily="18" charset="0"/>
              <a:sym typeface="Arial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5D717083-95E1-4888-B2F3-45D1F562D931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F88711B0-0E85-4E37-A5E1-C1BB121A0CD7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AFAEAE56-B987-4D8F-B2A1-961E15CBA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"/>
          <p:cNvSpPr txBox="1"/>
          <p:nvPr/>
        </p:nvSpPr>
        <p:spPr>
          <a:xfrm>
            <a:off x="180975" y="3180754"/>
            <a:ext cx="5903913" cy="144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Noto Sans Symbols"/>
              <a:buChar char="∙"/>
            </a:pPr>
            <a:r>
              <a:rPr lang="pl-PL" sz="1800" b="1" i="0" u="none" strike="noStrike" cap="none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1951 </a:t>
            </a:r>
            <a:r>
              <a:rPr lang="pl-PL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z Uniwersytetu i Politechniki wyodrębniła się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samodzielna uczelnia Wyższa Szkoła Rolnicza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Noto Sans Symbols"/>
              <a:buChar char="∙"/>
            </a:pPr>
            <a:r>
              <a:rPr lang="pl-PL" sz="1800" b="1" i="0" u="none" strike="noStrike" cap="none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1972</a:t>
            </a:r>
            <a:r>
              <a:rPr lang="pl-PL" sz="1800" b="1" i="0" u="none" strike="noStrike" cap="none" dirty="0">
                <a:solidFill>
                  <a:srgbClr val="9B2D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Wyższa Szkoła Rolnicza została przemianowana 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na Akademię Rolniczą </a:t>
            </a:r>
            <a:endParaRPr dirty="0"/>
          </a:p>
          <a:p>
            <a:pPr marL="342900" marR="0" lvl="0" indent="-342900" algn="just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just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Noto Sans Symbols"/>
              <a:buChar char="∙"/>
            </a:pPr>
            <a:r>
              <a:rPr lang="pl-PL" sz="1800" b="1" i="0" u="none" strike="noStrike" cap="none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2006</a:t>
            </a:r>
            <a:r>
              <a:rPr lang="pl-PL" sz="1800" b="1" i="0" u="none" strike="noStrike" cap="none" dirty="0">
                <a:solidFill>
                  <a:srgbClr val="9B2D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powołany został Uniwersytet Przyrodniczy         </a:t>
            </a: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443498" y="797345"/>
            <a:ext cx="4548592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TROSZKĘ HISTORII</a:t>
            </a:r>
            <a:endParaRPr sz="3200" b="1" i="0" u="none" strike="noStrike" cap="none" dirty="0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1" name="Google Shape;191;p4"/>
          <p:cNvSpPr txBox="1"/>
          <p:nvPr/>
        </p:nvSpPr>
        <p:spPr>
          <a:xfrm>
            <a:off x="332834" y="1633958"/>
            <a:ext cx="6072565" cy="128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1945 </a:t>
            </a:r>
            <a:r>
              <a:rPr lang="pl-PL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Powołanie Uniwersytetu i Politechniki we  Wrocławiu wraz z wydziałami </a:t>
            </a:r>
            <a:r>
              <a:rPr lang="pl-PL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Medycyny Weterynaryjnej i Rolnictwa;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studia na nich rozpoczęły 302 osoby, kadra naukowo-dydaktyczna liczyła 103 osoby, w tym 20 pracowników samodzielnych.</a:t>
            </a:r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4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2" name="Google Shape;192;p4" descr="WSR 1951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7743" y="2018309"/>
            <a:ext cx="2108818" cy="16635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93" name="Google Shape;193;p4"/>
          <p:cNvGraphicFramePr/>
          <p:nvPr/>
        </p:nvGraphicFramePr>
        <p:xfrm>
          <a:off x="5472100" y="222905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6" r:id="rId5" imgW="3383868" imgH="937843" progId="">
                  <p:embed/>
                </p:oleObj>
              </mc:Choice>
              <mc:Fallback>
                <p:oleObj r:id="rId5" imgW="3383868" imgH="937843" progId="">
                  <p:embed/>
                  <p:pic>
                    <p:nvPicPr>
                      <p:cNvPr id="193" name="Google Shape;193;p4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472100" y="222905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" name="Google Shape;194;p4"/>
          <p:cNvSpPr txBox="1"/>
          <p:nvPr/>
        </p:nvSpPr>
        <p:spPr>
          <a:xfrm>
            <a:off x="539552" y="4401108"/>
            <a:ext cx="4716524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755576" y="4617132"/>
            <a:ext cx="3924436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"/>
          <p:cNvSpPr txBox="1"/>
          <p:nvPr/>
        </p:nvSpPr>
        <p:spPr>
          <a:xfrm>
            <a:off x="1304404" y="4797152"/>
            <a:ext cx="4428492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cap="none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Więcej  o dziejach i osiągnięciach uczelni można dowiedzieć się zwiedzając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Muzeum Uniwersytetu Przyrodniczego </a:t>
            </a:r>
            <a:r>
              <a:rPr lang="pl-PL" sz="1800" b="0" i="0" u="none" strike="noStrike" cap="none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znajdujące się w gmachu głównym uczelni, na parterze.</a:t>
            </a:r>
            <a:endParaRPr sz="18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7" name="Google Shape;197;p4" descr="muzeum_upwr-1"/>
          <p:cNvPicPr preferRelativeResize="0"/>
          <p:nvPr/>
        </p:nvPicPr>
        <p:blipFill rotWithShape="1">
          <a:blip r:embed="rId7" cstate="screen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399" y="4271892"/>
            <a:ext cx="2110842" cy="1502222"/>
          </a:xfrm>
          <a:prstGeom prst="rect">
            <a:avLst/>
          </a:prstGeom>
          <a:noFill/>
          <a:ln w="127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434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4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377" y="1912545"/>
            <a:ext cx="4780255" cy="3314835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0" name="Google Shape;660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2316" y="4085841"/>
            <a:ext cx="2113517" cy="2341827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61" name="Google Shape;661;p4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316" y="1621410"/>
            <a:ext cx="2130979" cy="2079400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62" name="Google Shape;662;p44"/>
          <p:cNvSpPr/>
          <p:nvPr/>
        </p:nvSpPr>
        <p:spPr>
          <a:xfrm>
            <a:off x="-618243" y="5596712"/>
            <a:ext cx="74821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PROJEKT DOMU WIELORODZINNEGO </a:t>
            </a:r>
            <a:endParaRPr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CFD5329-B5E9-48A9-888A-A3CBB6E036C3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0" name="Google Shape;304;p50">
              <a:extLst>
                <a:ext uri="{FF2B5EF4-FFF2-40B4-BE49-F238E27FC236}">
                  <a16:creationId xmlns:a16="http://schemas.microsoft.com/office/drawing/2014/main" id="{417A08DA-E46F-4269-A990-043C4614030C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EB9BE154-BF3A-4A84-B76B-D370E8C26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6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" name="Google Shape;68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0849" y="1867194"/>
            <a:ext cx="3127828" cy="4017501"/>
          </a:xfrm>
          <a:prstGeom prst="rect">
            <a:avLst/>
          </a:prstGeom>
          <a:noFill/>
          <a:ln w="9525" cap="flat" cmpd="sng">
            <a:solidFill>
              <a:srgbClr val="3432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3" name="Google Shape;683;p46" descr="C:\Users\Madzia\Desktop\Promocja_wydzia+éu_cz.2\17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46" y="2092750"/>
            <a:ext cx="3830992" cy="1973317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4" name="Google Shape;684;p46"/>
          <p:cNvSpPr/>
          <p:nvPr/>
        </p:nvSpPr>
        <p:spPr>
          <a:xfrm>
            <a:off x="0" y="138486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5F6A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Prace wykonywane w środowisku AutoCAD</a:t>
            </a:r>
            <a:endParaRPr dirty="0"/>
          </a:p>
        </p:txBody>
      </p:sp>
      <p:sp>
        <p:nvSpPr>
          <p:cNvPr id="685" name="Google Shape;685;p46"/>
          <p:cNvSpPr txBox="1"/>
          <p:nvPr/>
        </p:nvSpPr>
        <p:spPr>
          <a:xfrm>
            <a:off x="5443490" y="2476437"/>
            <a:ext cx="3189686" cy="22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F6A87"/>
              </a:buClr>
              <a:buSzPts val="2000"/>
              <a:buFont typeface="Arial"/>
              <a:buNone/>
            </a:pPr>
            <a:r>
              <a:rPr lang="pl-PL" sz="2000" b="1" dirty="0">
                <a:solidFill>
                  <a:srgbClr val="5F6A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Inwentaryzacja </a:t>
            </a:r>
            <a:endParaRPr dirty="0"/>
          </a:p>
        </p:txBody>
      </p:sp>
      <p:sp>
        <p:nvSpPr>
          <p:cNvPr id="686" name="Google Shape;686;p46"/>
          <p:cNvSpPr txBox="1"/>
          <p:nvPr/>
        </p:nvSpPr>
        <p:spPr>
          <a:xfrm>
            <a:off x="-159938" y="4243560"/>
            <a:ext cx="3592762" cy="396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F6A87"/>
              </a:buClr>
              <a:buSzPts val="2000"/>
              <a:buFont typeface="Arial"/>
              <a:buNone/>
            </a:pPr>
            <a:r>
              <a:rPr lang="pl-PL" sz="2000" b="1" dirty="0">
                <a:solidFill>
                  <a:srgbClr val="5F6A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Projektowanie</a:t>
            </a:r>
            <a:endParaRPr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59" y="4773953"/>
            <a:ext cx="3109165" cy="1725039"/>
          </a:xfrm>
          <a:prstGeom prst="rect">
            <a:avLst/>
          </a:prstGeom>
          <a:noFill/>
          <a:ln w="9525">
            <a:solidFill>
              <a:srgbClr val="696464">
                <a:lumMod val="50000"/>
              </a:srgbClr>
            </a:solidFill>
            <a:miter lim="800000"/>
            <a:headEnd/>
            <a:tailEnd/>
          </a:ln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5FD05DD1-C0B2-4A56-867F-7837032750CE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3" name="Google Shape;304;p50">
              <a:extLst>
                <a:ext uri="{FF2B5EF4-FFF2-40B4-BE49-F238E27FC236}">
                  <a16:creationId xmlns:a16="http://schemas.microsoft.com/office/drawing/2014/main" id="{6AE55BD1-53A1-4FAF-94AB-8726FE459A1D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3BF8E50-4170-493A-9EE8-5D0A4FB4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3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73" descr="6">
            <a:extLst>
              <a:ext uri="{FF2B5EF4-FFF2-40B4-BE49-F238E27FC236}">
                <a16:creationId xmlns:a16="http://schemas.microsoft.com/office/drawing/2014/main" id="{FD12B0C4-4BC2-44AC-8B4A-F0EC121B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8109" y="1695413"/>
            <a:ext cx="3522798" cy="1917736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8817597-474A-49CA-AE14-8B25FE4BA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5873" y="4267434"/>
            <a:ext cx="3647269" cy="163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CAE9326-0BF4-476D-BAE3-0ED2C7EE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16" y="1916832"/>
            <a:ext cx="4605337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AAA4FADC-DCD3-4E87-AE29-C484CA9C3A2E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6924E351-6AE7-4E46-BAD4-20FFE3D939E8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55F4A203-DBC0-4796-A77D-FDF333BC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3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53"/>
          <p:cNvSpPr txBox="1"/>
          <p:nvPr/>
        </p:nvSpPr>
        <p:spPr>
          <a:xfrm>
            <a:off x="2015716" y="4185084"/>
            <a:ext cx="689143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ZASOBY BIBLIOTECZNE</a:t>
            </a:r>
            <a:endParaRPr sz="4800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774" name="Google Shape;774;p53" descr="Zdjec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800" y="2209800"/>
            <a:ext cx="3597229" cy="2254637"/>
          </a:xfrm>
          <a:prstGeom prst="rect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3F208D1E-4ABB-437E-B281-E257DB50DD13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AEA60B00-9871-4448-8B73-6E5679E87C99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E75C37C6-E181-45AE-8C39-04996A86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0580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alpha val="0"/>
                <a:lumMod val="0"/>
                <a:lumOff val="100000"/>
              </a:schemeClr>
            </a:gs>
            <a:gs pos="7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>
              <a:solidFill>
                <a:srgbClr val="FFFFFF"/>
              </a:solidFill>
            </a:endParaRPr>
          </a:p>
        </p:txBody>
      </p:sp>
      <p:sp>
        <p:nvSpPr>
          <p:cNvPr id="5" name="pole tekstowe 9"/>
          <p:cNvSpPr txBox="1">
            <a:spLocks noChangeArrowheads="1"/>
          </p:cNvSpPr>
          <p:nvPr/>
        </p:nvSpPr>
        <p:spPr bwMode="auto">
          <a:xfrm>
            <a:off x="1619672" y="1531629"/>
            <a:ext cx="689143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2800" b="1" kern="1200" dirty="0">
                <a:solidFill>
                  <a:srgbClr val="49567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BIBLIOTEKA   WYDZIAŁOWA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1800" kern="1200" dirty="0">
                <a:solidFill>
                  <a:srgbClr val="49567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Centrum </a:t>
            </a:r>
            <a:r>
              <a:rPr lang="pl-PL" sz="1800" kern="1200" dirty="0" err="1">
                <a:solidFill>
                  <a:srgbClr val="49567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Geo-Info-Hydro</a:t>
            </a:r>
            <a:r>
              <a:rPr lang="pl-PL" sz="1800" kern="1200" dirty="0">
                <a:solidFill>
                  <a:srgbClr val="49567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1800" kern="1200" dirty="0">
                <a:solidFill>
                  <a:srgbClr val="49567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ul. Grunwaldzka 55 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1800" kern="1200" dirty="0">
                <a:solidFill>
                  <a:srgbClr val="495678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II piętro, pok. 3.07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1800" kern="1200" dirty="0">
                <a:solidFill>
                  <a:srgbClr val="495678"/>
                </a:solidFill>
                <a:latin typeface="Arial" pitchFamily="34" charset="0"/>
                <a:ea typeface="+mn-ea"/>
                <a:cs typeface="+mn-cs"/>
              </a:rPr>
              <a:t> </a:t>
            </a:r>
            <a:r>
              <a:rPr lang="pl-PL" sz="1800" kern="1200" dirty="0">
                <a:solidFill>
                  <a:srgbClr val="49567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biblioteka.wiksig@upwr.edu.pl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 dirty="0">
              <a:solidFill>
                <a:srgbClr val="737373"/>
              </a:solidFill>
              <a:latin typeface="Arial" pitchFamily="34" charset="0"/>
              <a:ea typeface="+mn-ea"/>
              <a:cs typeface="+mn-cs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 dirty="0">
              <a:solidFill>
                <a:srgbClr val="737373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 dirty="0">
              <a:solidFill>
                <a:srgbClr val="737373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2000" b="1" kern="1200" dirty="0">
                <a:solidFill>
                  <a:srgbClr val="4956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pl-PL" sz="2000" kern="1200" dirty="0">
              <a:solidFill>
                <a:srgbClr val="4956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59532" y="3925578"/>
            <a:ext cx="36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Zbiór stanowi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pl-PL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ponad 4,5 tys. woluminów,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pl-PL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ponad 120 tytułów czasopism,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pl-PL" sz="2000" kern="1200" dirty="0">
                <a:latin typeface="Times New Roman" pitchFamily="18" charset="0"/>
                <a:ea typeface="+mn-ea"/>
                <a:cs typeface="Times New Roman" pitchFamily="18" charset="0"/>
              </a:rPr>
              <a:t> ponad 300 norm.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2000" kern="1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818" y="3498535"/>
            <a:ext cx="4420288" cy="248530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CF317991-E4C5-44C6-9C34-3BCB35EA6BC8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B6925A4C-BEB7-464E-8AFB-E40DE0A6777C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9338C9C3-8E01-48E3-9D29-11FE45164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962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" name="Google Shape;788;p55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6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788" name="Google Shape;788;p5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9" name="Google Shape;789;p55"/>
          <p:cNvSpPr/>
          <p:nvPr/>
        </p:nvSpPr>
        <p:spPr>
          <a:xfrm>
            <a:off x="292024" y="3107941"/>
            <a:ext cx="612702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pl-PL" sz="2000" b="1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Przewodnik po bibliotece dla początkujących czytelników </a:t>
            </a:r>
            <a:r>
              <a:rPr lang="pl-PL" sz="2000" b="1" u="sng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https://biblioteka.upwr.edu.pl/dla-czytelnika/materialy-instruktazowe-i-poradniki</a:t>
            </a:r>
            <a:endParaRPr sz="18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0" name="Google Shape;790;p55" descr="biblioteka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9044" y="3234605"/>
            <a:ext cx="2005727" cy="14462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1" name="Google Shape;791;p55"/>
          <p:cNvSpPr txBox="1"/>
          <p:nvPr/>
        </p:nvSpPr>
        <p:spPr>
          <a:xfrm>
            <a:off x="3851920" y="1700808"/>
            <a:ext cx="4032448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55"/>
          <p:cNvSpPr/>
          <p:nvPr/>
        </p:nvSpPr>
        <p:spPr>
          <a:xfrm>
            <a:off x="4471829" y="1873569"/>
            <a:ext cx="424796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BIBLIOTEKA</a:t>
            </a:r>
            <a:r>
              <a:rPr lang="pl-PL" sz="2800" b="1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GŁÓWNA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ul. Norwida 29 (w podwórzu)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www.bibl.up.wroc.pl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93" name="Google Shape;793;p55" descr="http://www.glos.upwr.edu.pl/i/aktualnosci/2018/06/biblioteka1.jp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999" y="4914750"/>
            <a:ext cx="1958605" cy="15185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55"/>
          <p:cNvSpPr txBox="1"/>
          <p:nvPr/>
        </p:nvSpPr>
        <p:spPr>
          <a:xfrm>
            <a:off x="899592" y="4937105"/>
            <a:ext cx="4680520" cy="126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55"/>
          <p:cNvSpPr/>
          <p:nvPr/>
        </p:nvSpPr>
        <p:spPr>
          <a:xfrm>
            <a:off x="336988" y="4446982"/>
            <a:ext cx="4572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Wyszukiwanie i dostęp do zbiorów papierowych i elektronicznych  jest możliwy przez </a:t>
            </a:r>
            <a:r>
              <a:rPr lang="pl-PL" sz="1800" b="1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MULTIWYSZUKIWARKĘ</a:t>
            </a:r>
            <a:r>
              <a:rPr lang="pl-PL" sz="18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Szczegółowe informacje są wysyłane na skrzynki e-mail pracowników, doktorantów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studentów </a:t>
            </a:r>
            <a:r>
              <a:rPr lang="pl-PL" sz="1800" dirty="0" err="1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UPWr</a:t>
            </a:r>
            <a:r>
              <a:rPr lang="pl-PL" sz="18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42" y="562113"/>
            <a:ext cx="3456662" cy="2412138"/>
          </a:xfrm>
          <a:prstGeom prst="rect">
            <a:avLst/>
          </a:prstGeom>
          <a:ln w="12700">
            <a:solidFill>
              <a:srgbClr val="495678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6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56"/>
          <p:cNvSpPr txBox="1"/>
          <p:nvPr/>
        </p:nvSpPr>
        <p:spPr>
          <a:xfrm>
            <a:off x="2015716" y="4185084"/>
            <a:ext cx="689143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MIĘDZYNARODOWA </a:t>
            </a:r>
            <a:endParaRPr sz="4800" b="1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          WYMIANA  STUDENTÓW</a:t>
            </a:r>
            <a:endParaRPr sz="480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804" name="Google Shape;804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736812"/>
            <a:ext cx="4583795" cy="1872208"/>
          </a:xfrm>
          <a:prstGeom prst="rect">
            <a:avLst/>
          </a:prstGeom>
          <a:noFill/>
          <a:ln w="76200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C1561A5E-07F5-46D9-8189-6FCF1EFFBDE0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1CC87655-B1C4-4217-83FE-0FE6205AD682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307AF926-B467-4D3C-A15A-291145CF2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58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58"/>
          <p:cNvSpPr txBox="1"/>
          <p:nvPr/>
        </p:nvSpPr>
        <p:spPr>
          <a:xfrm>
            <a:off x="305948" y="1150154"/>
            <a:ext cx="8474458" cy="389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just"/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Gościmy młodzież w ramach programów międzynarodowych Erasmus</a:t>
            </a:r>
            <a:r>
              <a:rPr lang="pl-PL" sz="2000" b="1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 </a:t>
            </a:r>
            <a:r>
              <a:rPr lang="pl-PL" sz="2000" dirty="0" err="1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Cepus</a:t>
            </a: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stypendium im. S. Banacha, stypendium im. K. Kalinowskiego, programu „Teraz Wrocław” i stypendium naszego uniwersytetu im. prof. S. </a:t>
            </a:r>
            <a:r>
              <a:rPr lang="pl-PL" sz="2000" dirty="0" err="1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Tołpy</a:t>
            </a: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a także  obcokrajowców  z Kartą Polaka. </a:t>
            </a:r>
          </a:p>
          <a:p>
            <a:pPr lvl="0" algn="just"/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Liczba studentów zagranicznych studiujących na naszym wydziale przed pandemią Covid  sukcesywnie  wzrastała: </a:t>
            </a: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 28 osób w roku 2010 do 78 osób w </a:t>
            </a:r>
            <a:r>
              <a:rPr lang="pl-PL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2019</a:t>
            </a: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roku.  </a:t>
            </a:r>
          </a:p>
          <a:p>
            <a:pPr lvl="0" algn="just"/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przerwie związanej z pandemią, w 2022 roku przyjechało do nas 41 studentów.</a:t>
            </a:r>
          </a:p>
          <a:p>
            <a:pPr lvl="0" algn="just"/>
            <a:endParaRPr lang="pl-PL" sz="20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/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Najliczniej przyjeżdżają do nas studenci z Francji, Hiszpanii, Niemiec, Norwegii, Turcji, Ukrainy i Włoch ale także i z innych krajów takich jak: Azerbejdżan, Belgia, Białoruś, Chorwacja, Czechy, Grecja, Litwa, Łotwa, Niderlandy, Portugalia czy Rumunia.  </a:t>
            </a:r>
            <a:endParaRPr lang="pl-PL" sz="20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l-PL" sz="12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8" name="Google Shape;828;p58"/>
          <p:cNvSpPr txBox="1"/>
          <p:nvPr/>
        </p:nvSpPr>
        <p:spPr>
          <a:xfrm>
            <a:off x="539552" y="5171424"/>
            <a:ext cx="8100900" cy="118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0" name="Google Shape;830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3"/>
          <a:stretch/>
        </p:blipFill>
        <p:spPr>
          <a:xfrm>
            <a:off x="3623549" y="4670323"/>
            <a:ext cx="3957122" cy="1909614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0029E1EE-DA26-43D9-93CA-5AD306A0191C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0" name="Google Shape;304;p50">
              <a:extLst>
                <a:ext uri="{FF2B5EF4-FFF2-40B4-BE49-F238E27FC236}">
                  <a16:creationId xmlns:a16="http://schemas.microsoft.com/office/drawing/2014/main" id="{CD2695D5-47FE-4EB9-9C67-3F33CEBAAF8F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3FBCC274-6D6E-4E09-B32E-F73F88D0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0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60"/>
          <p:cNvSpPr txBox="1"/>
          <p:nvPr/>
        </p:nvSpPr>
        <p:spPr>
          <a:xfrm>
            <a:off x="253982" y="1366707"/>
            <a:ext cx="864455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ramach </a:t>
            </a:r>
            <a:r>
              <a:rPr lang="pl-PL" sz="2000" b="1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programu  ERASMUS+  </a:t>
            </a: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studenci mogą przez jeden lub dwa semestry studiować na europejskich uczelniach. Otrzymują oni w tym czasie stypendium,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wydział pokrywa im koszty podróży. </a:t>
            </a:r>
            <a:endParaRPr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Oprócz studiów w ramach Erasmusa, studenci mogą także spędzić rok na uczelni zagranicznej jako tzw. </a:t>
            </a:r>
            <a:r>
              <a:rPr lang="pl-PL" sz="2000" b="1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lang="pl-PL" sz="2000" b="1" dirty="0" err="1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</a:t>
            </a:r>
            <a:r>
              <a:rPr lang="pl-PL" sz="2000" b="1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2000" b="1" dirty="0" err="1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</a:t>
            </a:r>
            <a:r>
              <a:rPr lang="pl-PL" sz="2000" b="1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lub odbyć </a:t>
            </a:r>
            <a:r>
              <a:rPr lang="pl-PL" sz="2000" b="1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kilkumiesięczną praktykę</a:t>
            </a:r>
            <a:r>
              <a:rPr lang="pl-PL" sz="2000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dirty="0"/>
          </a:p>
        </p:txBody>
      </p:sp>
      <p:pic>
        <p:nvPicPr>
          <p:cNvPr id="850" name="Google Shape;850;p60" descr="C:\Documents and Settings\Houszka\Moje dokumenty\Moje obrazy\Erasmu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611" y="3629312"/>
            <a:ext cx="5415742" cy="2555426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3" name="Google Shape;853;p60"/>
          <p:cNvSpPr txBox="1"/>
          <p:nvPr/>
        </p:nvSpPr>
        <p:spPr>
          <a:xfrm>
            <a:off x="306451" y="2886015"/>
            <a:ext cx="77408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p60"/>
          <p:cNvSpPr txBox="1"/>
          <p:nvPr/>
        </p:nvSpPr>
        <p:spPr>
          <a:xfrm>
            <a:off x="611560" y="4437112"/>
            <a:ext cx="2016224" cy="183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60"/>
          <p:cNvSpPr txBox="1"/>
          <p:nvPr/>
        </p:nvSpPr>
        <p:spPr>
          <a:xfrm>
            <a:off x="68295" y="4907025"/>
            <a:ext cx="371161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0F4CEEDB-AFED-4F5F-8CAD-F73FD1D461D3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B7160E71-5952-4C1F-9029-59A9F0E66061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DC83B2E-CBEF-4171-A566-BF65C9EB8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61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1"/>
          <p:cNvSpPr txBox="1"/>
          <p:nvPr/>
        </p:nvSpPr>
        <p:spPr>
          <a:xfrm>
            <a:off x="0" y="2533393"/>
            <a:ext cx="86409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/>
          </a:p>
        </p:txBody>
      </p:sp>
      <p:sp>
        <p:nvSpPr>
          <p:cNvPr id="864" name="Google Shape;864;p61"/>
          <p:cNvSpPr/>
          <p:nvPr/>
        </p:nvSpPr>
        <p:spPr>
          <a:xfrm>
            <a:off x="485424" y="1563897"/>
            <a:ext cx="753839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Wymiana studentów w ramach programu </a:t>
            </a:r>
            <a:r>
              <a:rPr lang="pl-PL" sz="2000" b="1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Erasmus+ </a:t>
            </a: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cieszy się dużym zainteresowaniem gdyż nasz uniwersytet współpracuje z ponad 100 innym uczelniami w całej Europie.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Każdego roku  z naszego wydziału  wyjeżdża  kilkanaście osób, najczęściej do Portugalii, Czech, Hiszpanii, Holandii, Grecji czy Turcji.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Natomiast my gościmy u siebie studentów Erasmusa z całej Europy oraz z Afryki i Ameryki Południowej.</a:t>
            </a:r>
            <a:endParaRPr dirty="0"/>
          </a:p>
        </p:txBody>
      </p:sp>
      <p:pic>
        <p:nvPicPr>
          <p:cNvPr id="865" name="Google Shape;865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168" y="4027715"/>
            <a:ext cx="2772547" cy="2111392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6" name="Google Shape;866;p61"/>
          <p:cNvSpPr/>
          <p:nvPr/>
        </p:nvSpPr>
        <p:spPr>
          <a:xfrm>
            <a:off x="1090870" y="4390090"/>
            <a:ext cx="4572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b="1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Kryteria kwalifikacyjne </a:t>
            </a: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to: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znajomość języka obcego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średnia ocen</a:t>
            </a:r>
            <a:endParaRPr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652D89-6811-4CD4-BAE4-1BC9221D0CEB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0" name="Google Shape;304;p50">
              <a:extLst>
                <a:ext uri="{FF2B5EF4-FFF2-40B4-BE49-F238E27FC236}">
                  <a16:creationId xmlns:a16="http://schemas.microsoft.com/office/drawing/2014/main" id="{42E4263A-7950-4734-BDE0-FB2784E03E0C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AA9B3AC2-0F73-4618-B145-4FE2213A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" name="Google Shape;202;p5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6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202" name="Google Shape;202;p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" name="Google Shape;203;p5"/>
          <p:cNvSpPr txBox="1"/>
          <p:nvPr/>
        </p:nvSpPr>
        <p:spPr>
          <a:xfrm>
            <a:off x="378600" y="3086033"/>
            <a:ext cx="5728089" cy="293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sz="2000" i="0" u="none" strike="noStrike" cap="none" dirty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Wydział</a:t>
            </a:r>
            <a:r>
              <a:rPr lang="pl-PL" sz="2000" i="0" u="none" strike="noStrike" cap="none" dirty="0">
                <a:solidFill>
                  <a:srgbClr val="343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Biologii i Hodowli Zwierząt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95678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Wydział Biotechnologii i Nauk o Żywności</a:t>
            </a: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95678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/>
                <a:ea typeface="Times New Roman"/>
                <a:cs typeface="Times New Roman"/>
                <a:sym typeface="Times New Roman"/>
              </a:rPr>
              <a:t>Wydział Gospodarki Przestrzennej i Architektury Krajobrazu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95678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b="1" i="0" u="none" strike="noStrike" cap="none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Wydział Inżynierii Kształtowania Środowiska</a:t>
            </a:r>
            <a:br>
              <a:rPr lang="pl-PL" sz="2000" b="1" i="0" u="none" strike="noStrike" cap="none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000" b="1" i="0" u="none" strike="noStrike" cap="none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 Geodezji</a:t>
            </a:r>
            <a:r>
              <a:rPr lang="pl-PL" sz="2000" i="0" u="none" strike="noStrike" cap="none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Wydział Medycyny Weterynaryjnej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pl-PL" sz="200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Wydział Przyrodniczo -Technologiczny</a:t>
            </a:r>
            <a:endParaRPr dirty="0"/>
          </a:p>
        </p:txBody>
      </p:sp>
      <p:pic>
        <p:nvPicPr>
          <p:cNvPr id="204" name="Google Shape;204;p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203" y="3804099"/>
            <a:ext cx="2275309" cy="181902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5" name="Google Shape;205;p5"/>
          <p:cNvSpPr/>
          <p:nvPr/>
        </p:nvSpPr>
        <p:spPr>
          <a:xfrm>
            <a:off x="378600" y="1280371"/>
            <a:ext cx="8144912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rgbClr val="782834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OBECNIE</a:t>
            </a:r>
            <a:endParaRPr dirty="0">
              <a:latin typeface="Garamond" panose="020204040303010108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5247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i="0" u="none" strike="noStrike" cap="none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Uniwersytecie Przyrodniczym zatrudnionych jest ponad 1660 osób,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i="0" u="none" strike="noStrike" cap="none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kadra naukowa to prawie 740 osób, w tym 270 pracowników samodzielnych.</a:t>
            </a:r>
            <a:endParaRPr sz="2000" i="0" u="none" strike="noStrike" cap="none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i="0" u="none" strike="noStrike" cap="none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pl-PL" sz="2000" i="0" u="none" strike="noStrike" cap="none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000" i="0" u="none" strike="noStrike" cap="none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Studiuje  u nas blisko 8 tysięcy studentów  na 6 wydziałach: </a:t>
            </a:r>
            <a:endParaRPr sz="2000" i="0" u="none" strike="noStrike" cap="none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alpha val="0"/>
                <a:lumMod val="0"/>
                <a:lumOff val="100000"/>
              </a:schemeClr>
            </a:gs>
            <a:gs pos="7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iekt 5"/>
          <p:cNvGraphicFramePr>
            <a:graphicFrameLocks noChangeAspect="1"/>
          </p:cNvGraphicFramePr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50" name="CorelDRAW" r:id="rId3" imgW="5923080" imgH="1647360" progId="">
                  <p:embed/>
                </p:oleObj>
              </mc:Choice>
              <mc:Fallback>
                <p:oleObj name="CorelDRAW" r:id="rId3" imgW="5923080" imgH="1647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/>
          <p:cNvSpPr/>
          <p:nvPr/>
        </p:nvSpPr>
        <p:spPr>
          <a:xfrm>
            <a:off x="516364" y="242952"/>
            <a:ext cx="4847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b="1" kern="1200" dirty="0">
                <a:solidFill>
                  <a:srgbClr val="782834"/>
                </a:solidFill>
                <a:latin typeface="Garamond" panose="02020404030301010803" pitchFamily="18" charset="0"/>
                <a:ea typeface="+mn-ea"/>
                <a:cs typeface="Times New Roman" panose="02020603050405020304" pitchFamily="18" charset="0"/>
              </a:rPr>
              <a:t>STEP UP - Support Team for Exchange Programs </a:t>
            </a:r>
            <a:endParaRPr lang="pl-PL" sz="2800" b="1" kern="1200" dirty="0">
              <a:solidFill>
                <a:srgbClr val="782834"/>
              </a:solidFill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856005" y="1635881"/>
            <a:ext cx="688706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ClrTx/>
              <a:buFontTx/>
              <a:buNone/>
              <a:defRPr/>
            </a:pPr>
            <a:r>
              <a:rPr lang="pl-PL" sz="1800" kern="1200" dirty="0">
                <a:solidFill>
                  <a:srgbClr val="0A0A0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Jesteśmy grupą entuzjastów chętnych </a:t>
            </a:r>
          </a:p>
          <a:p>
            <a:pPr fontAlgn="base">
              <a:spcAft>
                <a:spcPct val="0"/>
              </a:spcAft>
              <a:buClrTx/>
              <a:buFontTx/>
              <a:buNone/>
              <a:defRPr/>
            </a:pPr>
            <a:r>
              <a:rPr lang="pl-PL" sz="1800" kern="1200" dirty="0">
                <a:solidFill>
                  <a:srgbClr val="0A0A0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do pomocy zagranicznym studentom </a:t>
            </a:r>
          </a:p>
          <a:p>
            <a:pPr fontAlgn="base">
              <a:spcAft>
                <a:spcPct val="0"/>
              </a:spcAft>
              <a:buClrTx/>
              <a:buFontTx/>
              <a:buNone/>
              <a:defRPr/>
            </a:pPr>
            <a:r>
              <a:rPr lang="pl-PL" sz="1800" kern="1200" dirty="0">
                <a:solidFill>
                  <a:srgbClr val="0A0A0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przybywającym na naszą uczelnię.</a:t>
            </a:r>
          </a:p>
          <a:p>
            <a:pPr fontAlgn="base">
              <a:spcAft>
                <a:spcPct val="0"/>
              </a:spcAft>
              <a:buClrTx/>
              <a:buFontTx/>
              <a:buNone/>
              <a:defRPr/>
            </a:pPr>
            <a:r>
              <a:rPr lang="pl-PL" sz="1800" kern="1200" dirty="0">
                <a:solidFill>
                  <a:srgbClr val="0A0A0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Razem uczymy się, pracujemy i bawimy.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pl-PL" sz="1800" kern="1200" dirty="0">
              <a:solidFill>
                <a:srgbClr val="0A0A0A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kern="1200" dirty="0">
                <a:solidFill>
                  <a:srgbClr val="0A0A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UP</a:t>
            </a:r>
            <a:r>
              <a:rPr lang="pl-PL" sz="1800" kern="1200" dirty="0">
                <a:solidFill>
                  <a:srgbClr val="0A0A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800" kern="1200" dirty="0">
                <a:solidFill>
                  <a:srgbClr val="0A0A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President</a:t>
            </a:r>
            <a:r>
              <a:rPr lang="pl-PL" sz="1800" kern="1200" dirty="0">
                <a:solidFill>
                  <a:srgbClr val="0A0A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Wiktoria </a:t>
            </a:r>
            <a:r>
              <a:rPr lang="pl-PL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Szewiore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pl-PL" sz="1800" kern="1200" dirty="0">
                <a:solidFill>
                  <a:srgbClr val="0A0A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800" kern="1200" dirty="0">
                <a:solidFill>
                  <a:srgbClr val="0A0A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 </a:t>
            </a:r>
            <a:r>
              <a:rPr lang="en-US" sz="1800" u="sng" kern="1200" dirty="0">
                <a:solidFill>
                  <a:srgbClr val="0A0A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step.upwr@gmail.com</a:t>
            </a:r>
            <a:endParaRPr lang="en-US" sz="1800" kern="1200" dirty="0">
              <a:solidFill>
                <a:srgbClr val="0A0A0A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Tx/>
              <a:buFontTx/>
              <a:buNone/>
              <a:defRPr/>
            </a:pPr>
            <a:endParaRPr lang="pl-PL" b="1" kern="1200" dirty="0">
              <a:solidFill>
                <a:srgbClr val="FFFFFF">
                  <a:lumMod val="25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fontAlgn="base">
              <a:spcAft>
                <a:spcPct val="0"/>
              </a:spcAft>
              <a:buClrTx/>
              <a:buFontTx/>
              <a:buNone/>
              <a:defRPr/>
            </a:pPr>
            <a:r>
              <a:rPr lang="pl-PL" sz="2000" b="1" kern="1200" dirty="0">
                <a:solidFill>
                  <a:srgbClr val="FFFFFF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JEŚLI  JĘZYK  ANGIELSKI  </a:t>
            </a:r>
          </a:p>
          <a:p>
            <a:pPr algn="ctr" fontAlgn="base">
              <a:spcAft>
                <a:spcPct val="0"/>
              </a:spcAft>
              <a:buClrTx/>
              <a:buFontTx/>
              <a:buNone/>
              <a:defRPr/>
            </a:pPr>
            <a:r>
              <a:rPr lang="pl-PL" sz="2000" b="1" kern="1200" dirty="0">
                <a:solidFill>
                  <a:srgbClr val="FFFFFF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NIE JEST  CI  OBCY  -  ZAPRASZAMY </a:t>
            </a:r>
          </a:p>
        </p:txBody>
      </p:sp>
      <p:pic>
        <p:nvPicPr>
          <p:cNvPr id="8" name="Picture 11" descr="DSC04800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8606" y="4676552"/>
            <a:ext cx="2970165" cy="1750175"/>
          </a:xfrm>
          <a:prstGeom prst="rect">
            <a:avLst/>
          </a:prstGeom>
          <a:noFill/>
          <a:ln>
            <a:solidFill>
              <a:srgbClr val="782834"/>
            </a:solidFill>
          </a:ln>
          <a:effectLst>
            <a:outerShdw blurRad="152400" dist="508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97" y="1715271"/>
            <a:ext cx="1597623" cy="212936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blurRad="152400" dist="508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897" y="4676944"/>
            <a:ext cx="2863594" cy="1752734"/>
          </a:xfrm>
          <a:prstGeom prst="rect">
            <a:avLst/>
          </a:prstGeom>
          <a:ln w="9525">
            <a:solidFill>
              <a:srgbClr val="782834"/>
            </a:solidFill>
          </a:ln>
          <a:effectLst>
            <a:outerShdw blurRad="152400" dist="508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34" descr="https://scontent-vie1-1.xx.fbcdn.net/v/t1.0-9/68751551_102921634414082_3894231870732238848_o.png?_nc_cat=101&amp;_nc_sid=09cbfe&amp;_nc_ohc=g0g9JvmvM9oAX-m55jK&amp;_nc_ht=scontent-vie1-1.xx&amp;oh=c7825ef161bb096ca3d22f38809bcd66&amp;oe=5F9A37B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569" y="1715271"/>
            <a:ext cx="1144074" cy="114407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523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7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7"/>
          <p:cNvSpPr txBox="1">
            <a:spLocks noGrp="1"/>
          </p:cNvSpPr>
          <p:nvPr>
            <p:ph type="body" idx="1"/>
          </p:nvPr>
        </p:nvSpPr>
        <p:spPr>
          <a:xfrm>
            <a:off x="3203848" y="4329100"/>
            <a:ext cx="5509307" cy="53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5F6A87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DZIAŁANIA  POZALEKCYJNE</a:t>
            </a:r>
            <a:endParaRPr sz="4800" b="1" dirty="0">
              <a:solidFill>
                <a:srgbClr val="5F6A87"/>
              </a:solidFill>
              <a:latin typeface="Garamond" panose="02020404030301010803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5" name="Google Shape;695;p47" descr="http://www.zabrze.wst.pl/upload/offer/up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611" y="2166257"/>
            <a:ext cx="3372646" cy="2053986"/>
          </a:xfrm>
          <a:prstGeom prst="rect">
            <a:avLst/>
          </a:prstGeom>
          <a:noFill/>
          <a:ln w="76200" cap="flat" cmpd="sng">
            <a:solidFill>
              <a:schemeClr val="bg1">
                <a:lumMod val="6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2E1DC535-5BC3-4C85-B197-C2A96BD63849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8" name="Google Shape;304;p50">
              <a:extLst>
                <a:ext uri="{FF2B5EF4-FFF2-40B4-BE49-F238E27FC236}">
                  <a16:creationId xmlns:a16="http://schemas.microsoft.com/office/drawing/2014/main" id="{10EF46C5-6CCC-4E8D-861F-07C7B4D0802B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B8B05403-CD71-45DA-81AA-D5B737CD7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8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48" descr="Obraz 084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209" y="2074093"/>
            <a:ext cx="1480827" cy="2030944"/>
          </a:xfrm>
          <a:prstGeom prst="rect">
            <a:avLst/>
          </a:prstGeom>
          <a:noFill/>
          <a:ln w="12700" cap="flat" cmpd="sng">
            <a:solidFill>
              <a:srgbClr val="3432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06" name="Google Shape;706;p48"/>
          <p:cNvSpPr/>
          <p:nvPr/>
        </p:nvSpPr>
        <p:spPr>
          <a:xfrm>
            <a:off x="586802" y="2360226"/>
            <a:ext cx="5328592" cy="683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SKN Budownictwa „Wspornik”</a:t>
            </a:r>
            <a:endParaRPr lang="pl-PL"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l-PL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SKN Geodetów </a:t>
            </a:r>
            <a:endParaRPr sz="1800" dirty="0"/>
          </a:p>
          <a:p>
            <a:pPr>
              <a:lnSpc>
                <a:spcPct val="150000"/>
              </a:lnSpc>
              <a:buSzPts val="1800"/>
            </a:pP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SKN Hydrologów i Hydrotechników </a:t>
            </a:r>
            <a:endParaRPr lang="pl-PL" sz="1800" dirty="0"/>
          </a:p>
          <a:p>
            <a:pPr>
              <a:lnSpc>
                <a:spcPct val="150000"/>
              </a:lnSpc>
              <a:buSzPts val="1800"/>
            </a:pPr>
            <a:r>
              <a:rPr lang="pl-PL" sz="1800" dirty="0">
                <a:latin typeface="Times New Roman"/>
                <a:ea typeface="Times New Roman"/>
                <a:cs typeface="Times New Roman"/>
                <a:sym typeface="Times New Roman"/>
              </a:rPr>
              <a:t>SKN Inżynierii Bezpieczeństwa „Bezpiecznik”</a:t>
            </a:r>
            <a:endParaRPr lang="pl-PL" sz="18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232"/>
              </a:buClr>
              <a:buSzPts val="1800"/>
              <a:buFont typeface="Noto Sans Symbols"/>
              <a:buNone/>
            </a:pPr>
            <a:br>
              <a:rPr lang="pl-PL" sz="1800" b="1" dirty="0">
                <a:solidFill>
                  <a:srgbClr val="343232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00" b="1" dirty="0">
              <a:solidFill>
                <a:srgbClr val="343232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09" name="Google Shape;709;p48"/>
          <p:cNvSpPr/>
          <p:nvPr/>
        </p:nvSpPr>
        <p:spPr>
          <a:xfrm>
            <a:off x="196340" y="1185820"/>
            <a:ext cx="57497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STUDENCKI RUCH NAUKOWY</a:t>
            </a:r>
            <a:endParaRPr sz="2800" b="1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604" y="3171470"/>
            <a:ext cx="891149" cy="8911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713" y="3145179"/>
            <a:ext cx="903741" cy="9037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44" y="3155316"/>
            <a:ext cx="923455" cy="923455"/>
          </a:xfrm>
          <a:prstGeom prst="rect">
            <a:avLst/>
          </a:prstGeom>
        </p:spPr>
      </p:pic>
      <p:pic>
        <p:nvPicPr>
          <p:cNvPr id="22" name="Google Shape;705;p48" descr="fot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780" y="2097086"/>
            <a:ext cx="1432928" cy="2040631"/>
          </a:xfrm>
          <a:prstGeom prst="rect">
            <a:avLst/>
          </a:prstGeom>
          <a:noFill/>
          <a:ln w="12700" cap="flat" cmpd="sng">
            <a:solidFill>
              <a:srgbClr val="49567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616" y="4497269"/>
            <a:ext cx="1420092" cy="1902114"/>
          </a:xfrm>
          <a:prstGeom prst="rect">
            <a:avLst/>
          </a:prstGeom>
          <a:ln w="12700"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Obraz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827" y="4483415"/>
            <a:ext cx="1480827" cy="1915968"/>
          </a:xfrm>
          <a:prstGeom prst="rect">
            <a:avLst/>
          </a:prstGeom>
          <a:ln w="12700"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316" y="2091483"/>
            <a:ext cx="1804390" cy="873759"/>
          </a:xfrm>
          <a:prstGeom prst="rect">
            <a:avLst/>
          </a:prstGeom>
        </p:spPr>
      </p:pic>
      <p:grpSp>
        <p:nvGrpSpPr>
          <p:cNvPr id="15" name="Grupa 14">
            <a:extLst>
              <a:ext uri="{FF2B5EF4-FFF2-40B4-BE49-F238E27FC236}">
                <a16:creationId xmlns:a16="http://schemas.microsoft.com/office/drawing/2014/main" id="{435C1EF5-32B9-4FD9-BF57-910A52F48C9A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6" name="Google Shape;304;p50">
              <a:extLst>
                <a:ext uri="{FF2B5EF4-FFF2-40B4-BE49-F238E27FC236}">
                  <a16:creationId xmlns:a16="http://schemas.microsoft.com/office/drawing/2014/main" id="{980FE3AD-2A24-417B-ADEA-80AC295E1CD9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4CC49816-BE24-4685-AC28-0B2F589B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3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63"/>
          <p:cNvSpPr txBox="1"/>
          <p:nvPr/>
        </p:nvSpPr>
        <p:spPr>
          <a:xfrm>
            <a:off x="537037" y="1330719"/>
            <a:ext cx="7975228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WYDZIAŁOWY  SAMORZĄD STUDENCKI</a:t>
            </a:r>
            <a:endParaRPr dirty="0">
              <a:solidFill>
                <a:srgbClr val="495678"/>
              </a:solidFill>
              <a:latin typeface="Garamond" panose="02020404030301010803" pitchFamily="18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pl. Grunwaldzki 24, parter</a:t>
            </a:r>
            <a:endParaRPr dirty="0">
              <a:solidFill>
                <a:srgbClr val="495678"/>
              </a:solidFill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20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swiksig@gmail.com</a:t>
            </a:r>
            <a:r>
              <a:rPr lang="pl-PL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2000" dirty="0">
              <a:solidFill>
                <a:srgbClr val="4956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6" name="Google Shape;886;p63"/>
          <p:cNvSpPr/>
          <p:nvPr/>
        </p:nvSpPr>
        <p:spPr>
          <a:xfrm>
            <a:off x="467544" y="4293096"/>
            <a:ext cx="543660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Chcesz być na bieżąco?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Masz problem? Pomysł?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Chcesz po prostu pogadać?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Napisz do nas lub odwiedź.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Postaramy się Ci pomóc.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www.facebook.com/wiksig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7" name="Google Shape;887;p63"/>
          <p:cNvSpPr/>
          <p:nvPr/>
        </p:nvSpPr>
        <p:spPr>
          <a:xfrm>
            <a:off x="467544" y="2780928"/>
            <a:ext cx="799288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reprezentuje i ochrania interesy studentów na forum Wydziału,</a:t>
            </a:r>
            <a:endParaRPr dirty="0"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wyraża opinie w imieniu studentów Wydziału,</a:t>
            </a:r>
            <a:endParaRPr dirty="0"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utrzymuje stały kontakt z władzami Wydziału oraz z Uczelnianym S </a:t>
            </a:r>
            <a:r>
              <a:rPr lang="pl-PL" sz="2000" dirty="0" err="1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dirty="0"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odpowiada na interpelacje studentów Wydziału</a:t>
            </a:r>
            <a:endParaRPr sz="20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8" name="Google Shape;888;p63" descr="http://www.rekrutacja.up.wroc.pl/i/glowna/slider_9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996" y="4293096"/>
            <a:ext cx="3743908" cy="1856032"/>
          </a:xfrm>
          <a:prstGeom prst="rect">
            <a:avLst/>
          </a:prstGeom>
          <a:noFill/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327C83D8-14E2-4B1E-8936-74B9EB2B3FFD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0" name="Google Shape;304;p50">
              <a:extLst>
                <a:ext uri="{FF2B5EF4-FFF2-40B4-BE49-F238E27FC236}">
                  <a16:creationId xmlns:a16="http://schemas.microsoft.com/office/drawing/2014/main" id="{0032FECD-F95C-47D1-B010-827786D541B4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B0B4E5D6-BB74-47D1-97D0-CF1B4957E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5" name="Google Shape;965;p70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4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965" name="Google Shape;965;p70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8" name="Google Shape;968;p70"/>
          <p:cNvSpPr txBox="1"/>
          <p:nvPr/>
        </p:nvSpPr>
        <p:spPr>
          <a:xfrm>
            <a:off x="340985" y="1357929"/>
            <a:ext cx="5132388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OFERTA  KULTURALNA</a:t>
            </a:r>
            <a:endParaRPr dirty="0"/>
          </a:p>
        </p:txBody>
      </p:sp>
      <p:sp>
        <p:nvSpPr>
          <p:cNvPr id="969" name="Google Shape;969;p70"/>
          <p:cNvSpPr txBox="1"/>
          <p:nvPr/>
        </p:nvSpPr>
        <p:spPr>
          <a:xfrm>
            <a:off x="1113771" y="2255809"/>
            <a:ext cx="502554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Studencka Agencja Fotograficzna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Klub Tańca Towarzyskiego „Menada”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Akademicki Zespół Pieśni i Tańca „Jedliniok”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Chór i Orkiestra  Akademicka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Klub Turystyczny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Picture 9" descr="DSC_0360"/>
          <p:cNvPicPr>
            <a:picLocks noChangeAspect="1" noChangeArrowheads="1"/>
          </p:cNvPicPr>
          <p:nvPr/>
        </p:nvPicPr>
        <p:blipFill rotWithShape="1">
          <a:blip r:embed="rId6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7227" y="4281862"/>
            <a:ext cx="1282105" cy="1793996"/>
          </a:xfrm>
          <a:prstGeom prst="rect">
            <a:avLst/>
          </a:prstGeom>
          <a:ln w="9525" cap="sq">
            <a:solidFill>
              <a:srgbClr val="78283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8607" y="1880216"/>
            <a:ext cx="1396154" cy="2026053"/>
          </a:xfrm>
          <a:prstGeom prst="rect">
            <a:avLst/>
          </a:prstGeom>
          <a:ln w="9525"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7" descr="IMG_0667"/>
          <p:cNvPicPr>
            <a:picLocks noChangeAspect="1" noChangeArrowheads="1"/>
          </p:cNvPicPr>
          <p:nvPr/>
        </p:nvPicPr>
        <p:blipFill>
          <a:blip r:embed="rId8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81" y="4281862"/>
            <a:ext cx="2589835" cy="1771056"/>
          </a:xfrm>
          <a:prstGeom prst="rect">
            <a:avLst/>
          </a:prstGeom>
          <a:noFill/>
          <a:ln w="9525">
            <a:solidFill>
              <a:srgbClr val="78283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40653" y="4281862"/>
            <a:ext cx="2533417" cy="1776246"/>
          </a:xfrm>
          <a:prstGeom prst="rect">
            <a:avLst/>
          </a:prstGeom>
          <a:ln>
            <a:solidFill>
              <a:srgbClr val="782834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8" name="Google Shape;978;p71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0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978" name="Google Shape;978;p7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2" name="Google Shape;982;p71"/>
          <p:cNvSpPr txBox="1"/>
          <p:nvPr/>
        </p:nvSpPr>
        <p:spPr>
          <a:xfrm>
            <a:off x="1040176" y="2039978"/>
            <a:ext cx="408940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OFERTA   SPORTOWA</a:t>
            </a:r>
            <a:endParaRPr dirty="0"/>
          </a:p>
        </p:txBody>
      </p:sp>
      <p:sp>
        <p:nvSpPr>
          <p:cNvPr id="983" name="Google Shape;983;p71"/>
          <p:cNvSpPr txBox="1"/>
          <p:nvPr/>
        </p:nvSpPr>
        <p:spPr>
          <a:xfrm>
            <a:off x="270392" y="2687114"/>
            <a:ext cx="6054993" cy="2055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SEKCJE SPORTOWE: ćwiczenia siłowe, </a:t>
            </a:r>
            <a:r>
              <a:rPr lang="pl-PL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futsal</a:t>
            </a: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jeździectwo, koszykówka kobiet i mężczyzn, narciarstwo, pływanie, siatkówka kobiet i mężczyzn, tenis, tenis stołowy kobiet i mężczyzn, unihokej, wspinaczka sportowa.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4" name="Google Shape;984;p71" descr="baner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10" y="759805"/>
            <a:ext cx="3478614" cy="789101"/>
          </a:xfrm>
          <a:prstGeom prst="rect">
            <a:avLst/>
          </a:prstGeom>
          <a:noFill/>
          <a:ln w="952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5197" y="4947888"/>
            <a:ext cx="2038929" cy="15633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 descr="IMG_0806"/>
          <p:cNvPicPr>
            <a:picLocks noChangeAspect="1" noChangeArrowheads="1"/>
          </p:cNvPicPr>
          <p:nvPr/>
        </p:nvPicPr>
        <p:blipFill>
          <a:blip r:embed="rId8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322" y="4947887"/>
            <a:ext cx="2323960" cy="1563321"/>
          </a:xfrm>
          <a:prstGeom prst="rect">
            <a:avLst/>
          </a:prstGeom>
          <a:ln w="9525"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 descr="sport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9508" y="3163437"/>
            <a:ext cx="1898384" cy="1492196"/>
          </a:xfrm>
          <a:prstGeom prst="rect">
            <a:avLst/>
          </a:prstGeom>
          <a:ln w="9525"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81" descr="mil_5552_copy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765" y="4951687"/>
            <a:ext cx="2230597" cy="1559522"/>
          </a:xfrm>
          <a:prstGeom prst="rect">
            <a:avLst/>
          </a:prstGeom>
          <a:noFill/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6" descr="243931676_4070772103046281_4529354352992120143_n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1602" y="1405981"/>
            <a:ext cx="1899086" cy="1476331"/>
          </a:xfrm>
          <a:prstGeom prst="rect">
            <a:avLst/>
          </a:prstGeom>
          <a:noFill/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9" name="Google Shape;989;p72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0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989" name="Google Shape;989;p72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0" name="Google Shape;990;p72"/>
          <p:cNvSpPr txBox="1"/>
          <p:nvPr/>
        </p:nvSpPr>
        <p:spPr>
          <a:xfrm>
            <a:off x="359532" y="2384883"/>
            <a:ext cx="6012668" cy="39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72"/>
          <p:cNvSpPr/>
          <p:nvPr/>
        </p:nvSpPr>
        <p:spPr>
          <a:xfrm>
            <a:off x="359532" y="3032956"/>
            <a:ext cx="8593968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Stypendium socjalne lub stypendium socjalne w zwiększonej wysokości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od 1300 do 1700 zł + 600 zł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Stypendium socjalne dla osób niepełnosprawnych – od 1300 do 1700 zł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Zapomogi - 1 raz na semestr do 4000zł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Stypendia Ministra dla najlepszych studentów - do 15 000 zł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Stypendia Rektora dla najlepszych studentów - dla 10% najlepszych   studentów</a:t>
            </a:r>
            <a:endParaRPr sz="2000" dirty="0">
              <a:solidFill>
                <a:srgbClr val="0A0A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72"/>
          <p:cNvSpPr txBox="1"/>
          <p:nvPr/>
        </p:nvSpPr>
        <p:spPr>
          <a:xfrm>
            <a:off x="756146" y="1758268"/>
            <a:ext cx="7344816" cy="97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>
                <a:solidFill>
                  <a:srgbClr val="782834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POMOC  MATERIALNA </a:t>
            </a:r>
            <a:endParaRPr sz="3200" dirty="0">
              <a:latin typeface="Garamond" panose="020204040303010108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>
                <a:solidFill>
                  <a:srgbClr val="782834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DLA  STUDENTÓW</a:t>
            </a:r>
            <a:endParaRPr sz="3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3" name="Google Shape;893;p64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61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893" name="Google Shape;893;p64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4" name="Google Shape;894;p64"/>
          <p:cNvSpPr txBox="1"/>
          <p:nvPr/>
        </p:nvSpPr>
        <p:spPr>
          <a:xfrm>
            <a:off x="1116013" y="378904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KAMPUSY  UNIWERSYTECKIE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I  BAZA  SOCJALNA</a:t>
            </a:r>
            <a:endParaRPr dirty="0"/>
          </a:p>
        </p:txBody>
      </p:sp>
      <p:pic>
        <p:nvPicPr>
          <p:cNvPr id="4" name="Picture 7" descr="Wizualizacja Centrum Geo-Info-Hydro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300" y="1391743"/>
            <a:ext cx="3528392" cy="213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6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600" y="177800"/>
            <a:ext cx="3378200" cy="9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67"/>
          <p:cNvSpPr txBox="1"/>
          <p:nvPr/>
        </p:nvSpPr>
        <p:spPr>
          <a:xfrm>
            <a:off x="5508103" y="1736812"/>
            <a:ext cx="3852027" cy="75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2400"/>
              <a:buFont typeface="Arial"/>
              <a:buNone/>
            </a:pPr>
            <a:r>
              <a:rPr lang="pl-PL" sz="2800" b="1" dirty="0">
                <a:solidFill>
                  <a:srgbClr val="782834"/>
                </a:solidFill>
                <a:latin typeface="Garamond" panose="02020404030301010803" pitchFamily="18" charset="0"/>
                <a:ea typeface="Times New Roman"/>
                <a:cs typeface="Times New Roman"/>
                <a:sym typeface="Times New Roman"/>
              </a:rPr>
              <a:t> MAPY KAMPUSÓW </a:t>
            </a:r>
            <a:endParaRPr sz="2800" dirty="0">
              <a:latin typeface="Garamond" panose="020204040303010108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2400"/>
              <a:buFont typeface="Arial"/>
              <a:buNone/>
            </a:pPr>
            <a:r>
              <a:rPr lang="pl-PL" sz="2400" b="1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wraz z oznaczeniami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2400"/>
              <a:buFont typeface="Arial"/>
              <a:buNone/>
            </a:pPr>
            <a:r>
              <a:rPr lang="pl-PL" sz="2400" b="1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budynków i </a:t>
            </a:r>
            <a:r>
              <a:rPr lang="pl-PL" sz="2400" b="1" dirty="0" err="1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</a:t>
            </a:r>
            <a:r>
              <a:rPr lang="pl-PL" sz="2400" b="1" dirty="0">
                <a:solidFill>
                  <a:srgbClr val="7828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dirty="0"/>
          </a:p>
        </p:txBody>
      </p:sp>
      <p:pic>
        <p:nvPicPr>
          <p:cNvPr id="924" name="Google Shape;924;p6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375"/>
          <a:stretch/>
        </p:blipFill>
        <p:spPr>
          <a:xfrm>
            <a:off x="143508" y="80628"/>
            <a:ext cx="5112568" cy="372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6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3284984"/>
            <a:ext cx="5225280" cy="3392996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67"/>
          <p:cNvSpPr txBox="1"/>
          <p:nvPr/>
        </p:nvSpPr>
        <p:spPr>
          <a:xfrm>
            <a:off x="427094" y="5265204"/>
            <a:ext cx="2952328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Odległość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</a:pPr>
            <a:r>
              <a:rPr lang="pl-PL" sz="2000" dirty="0">
                <a:solidFill>
                  <a:srgbClr val="0A0A0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między kampusami - 4 km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9" name="Google Shape;899;p65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8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899" name="Google Shape;899;p6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1777" y="645356"/>
            <a:ext cx="47376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pl-PL" sz="2800" b="1" dirty="0">
                <a:solidFill>
                  <a:srgbClr val="782834"/>
                </a:solidFill>
                <a:latin typeface="Garamond" panose="02020404030301010803" pitchFamily="18" charset="0"/>
                <a:cs typeface="Arial" charset="0"/>
              </a:rPr>
              <a:t>KAMPUS </a:t>
            </a:r>
          </a:p>
          <a:p>
            <a:pPr>
              <a:spcBef>
                <a:spcPts val="0"/>
              </a:spcBef>
              <a:defRPr/>
            </a:pPr>
            <a:r>
              <a:rPr lang="pl-PL" sz="2800" b="1" dirty="0">
                <a:solidFill>
                  <a:srgbClr val="782834"/>
                </a:solidFill>
                <a:latin typeface="Garamond" panose="02020404030301010803" pitchFamily="18" charset="0"/>
                <a:cs typeface="Arial" charset="0"/>
              </a:rPr>
              <a:t>PLAC  GRUNWALDZKI</a:t>
            </a:r>
          </a:p>
        </p:txBody>
      </p:sp>
      <p:pic>
        <p:nvPicPr>
          <p:cNvPr id="14" name="lightboxImage" descr="o_wydziale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4342082"/>
            <a:ext cx="3507682" cy="2147258"/>
          </a:xfrm>
          <a:prstGeom prst="rect">
            <a:avLst/>
          </a:prstGeom>
          <a:ln w="9525"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217" y="1808820"/>
            <a:ext cx="3457178" cy="2160240"/>
          </a:xfrm>
          <a:prstGeom prst="rect">
            <a:avLst/>
          </a:prstGeom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77" y="4340847"/>
            <a:ext cx="3478175" cy="2135403"/>
          </a:xfrm>
          <a:prstGeom prst="rect">
            <a:avLst/>
          </a:prstGeom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4" descr="https://lh3.googleusercontent.com/p/AF1QipPWsWSti_bJi64tRYk1RrCIU6_jxHGnBL_ZoCPu=w600-k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379" y="1808820"/>
            <a:ext cx="3478175" cy="216024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1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Google Shape;173;p3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9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173" name="Google Shape;173;p3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Google Shape;174;p3"/>
          <p:cNvSpPr txBox="1"/>
          <p:nvPr/>
        </p:nvSpPr>
        <p:spPr>
          <a:xfrm>
            <a:off x="3585369" y="1646921"/>
            <a:ext cx="5367338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 dirty="0">
                <a:solidFill>
                  <a:srgbClr val="782834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WŁADZE UCZELNI</a:t>
            </a:r>
            <a:endParaRPr dirty="0">
              <a:latin typeface="Garamond" panose="020204040303010108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 dirty="0">
                <a:solidFill>
                  <a:srgbClr val="782834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2020-2024</a:t>
            </a:r>
            <a:endParaRPr sz="2400" b="1" i="0" u="none" strike="noStrike" cap="none" dirty="0">
              <a:solidFill>
                <a:srgbClr val="782834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6710931" y="5301208"/>
            <a:ext cx="254158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53232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353232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l-PL" sz="1600" b="1" i="0" u="none" strike="noStrike" cap="none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prof. dr hab. inż.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1800"/>
              <a:buFont typeface="Arial"/>
              <a:buNone/>
            </a:pPr>
            <a:r>
              <a:rPr lang="pl-PL" sz="1800" b="1" i="0" u="none" strike="noStrike" cap="none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Adam Szewczuk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1800"/>
              <a:buFont typeface="Arial"/>
              <a:buNone/>
            </a:pPr>
            <a:r>
              <a:rPr lang="pl-PL" sz="1800" b="1" i="0" u="none" strike="noStrike" cap="none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pl-PL" sz="1800" b="0" i="0" u="none" strike="noStrike" cap="none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Prorektor ds. organizacji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i rozwoju uczelni</a:t>
            </a:r>
            <a:endParaRPr sz="1800" b="0" i="0" u="none" strike="noStrike" cap="none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7828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-508" y="5301208"/>
            <a:ext cx="22369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16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prof. dr hab. inż. </a:t>
            </a:r>
            <a:endParaRPr sz="1600" b="1" i="0" u="none" strike="noStrike" cap="none" dirty="0">
              <a:solidFill>
                <a:srgbClr val="4A3128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20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Aneta Wojdyło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Prorektor ds.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nauki</a:t>
            </a:r>
            <a:endParaRPr sz="1800" b="1" i="0" u="none" strike="noStrike" cap="none" dirty="0">
              <a:solidFill>
                <a:srgbClr val="4A312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4283968" y="5301208"/>
            <a:ext cx="27003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16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prof. dr hab.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Anna Chełmońska-</a:t>
            </a:r>
            <a:r>
              <a:rPr lang="pl-PL" sz="1800" b="1" i="0" u="none" strike="noStrike" cap="none" dirty="0" err="1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Soyta</a:t>
            </a:r>
            <a:r>
              <a:rPr lang="pl-PL" sz="1800" b="1" i="0" u="none" strike="noStrike" cap="none" dirty="0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Prorektor ds. umiędzynarodowienia</a:t>
            </a:r>
            <a:endParaRPr sz="1800" b="0" i="0" u="none" strike="noStrike" cap="none" dirty="0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7828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2147826" y="5301208"/>
            <a:ext cx="2316162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prof. dr hab. inż.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Damian Knecht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Prorektor ds. studenckich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 i edukacji</a:t>
            </a:r>
            <a:endParaRPr sz="1800" b="0" i="0" u="none" strike="noStrike" cap="none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A3128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rgbClr val="4A31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400" b="1" i="0" u="none" strike="noStrike" cap="none">
              <a:solidFill>
                <a:srgbClr val="4A312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2951163" y="2361296"/>
            <a:ext cx="439578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20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REKTOR</a:t>
            </a:r>
            <a:endParaRPr sz="2000" b="1" i="0" u="none" strike="noStrike" cap="none" dirty="0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4A3128"/>
              </a:buClr>
              <a:buSzPts val="2000"/>
              <a:buFont typeface="Arial"/>
              <a:buNone/>
            </a:pPr>
            <a:r>
              <a:rPr lang="pl-PL" sz="2000" b="1" i="0" u="none" strike="noStrike" cap="none" dirty="0">
                <a:solidFill>
                  <a:srgbClr val="4A3128"/>
                </a:solidFill>
                <a:latin typeface="Garamond"/>
                <a:ea typeface="Garamond"/>
                <a:cs typeface="Garamond"/>
                <a:sym typeface="Garamond"/>
              </a:rPr>
              <a:t>prof. dr hab. inż. JAROSŁAW BOSY</a:t>
            </a:r>
            <a:endParaRPr sz="2000" b="1" i="0" u="none" strike="noStrike" cap="none" dirty="0">
              <a:solidFill>
                <a:srgbClr val="5347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0" name="Google Shape;180;p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08" y="985743"/>
            <a:ext cx="1652765" cy="20367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7" y="3668486"/>
            <a:ext cx="1230038" cy="15909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1400" y="3669064"/>
            <a:ext cx="1236196" cy="15961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3" name="Google Shape;183;p3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823" y="3669064"/>
            <a:ext cx="1257150" cy="15961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4" name="Google Shape;184;p3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28030" y="3668486"/>
            <a:ext cx="1221313" cy="15909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0" name="Google Shape;910;p66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11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910" name="Google Shape;910;p66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" name="Google Shape;911;p66"/>
          <p:cNvSpPr txBox="1"/>
          <p:nvPr/>
        </p:nvSpPr>
        <p:spPr>
          <a:xfrm>
            <a:off x="738467" y="864893"/>
            <a:ext cx="39204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2834"/>
              </a:buClr>
              <a:buSzPts val="2800"/>
              <a:buFont typeface="Garamond"/>
              <a:buNone/>
            </a:pPr>
            <a:r>
              <a:rPr lang="pl-PL" sz="2800" b="1" i="0" u="none" strike="noStrike" cap="none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KAMPUS  BISKUPIN</a:t>
            </a:r>
            <a:endParaRPr dirty="0"/>
          </a:p>
        </p:txBody>
      </p:sp>
      <p:pic>
        <p:nvPicPr>
          <p:cNvPr id="8" name="Picture 13" descr="S_A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00" y="1798784"/>
            <a:ext cx="3477437" cy="2219453"/>
          </a:xfrm>
          <a:prstGeom prst="rect">
            <a:avLst/>
          </a:prstGeom>
          <a:ln w="9525"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3" descr="Centrum Nauk o Żywności Uniwersytetu Przyrodniczego we Wrocławiu przy ul. Chełmońskie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876" y="4257092"/>
            <a:ext cx="3402074" cy="2098881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648" y="1798016"/>
            <a:ext cx="3467302" cy="2220222"/>
          </a:xfrm>
          <a:prstGeom prst="rect">
            <a:avLst/>
          </a:prstGeom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01" y="4257092"/>
            <a:ext cx="3477436" cy="2099453"/>
          </a:xfrm>
          <a:prstGeom prst="rect">
            <a:avLst/>
          </a:prstGeom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" name="Google Shape;931;p68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38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931" name="Google Shape;931;p68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1" name="Google Shape;951;p68"/>
          <p:cNvSpPr/>
          <p:nvPr/>
        </p:nvSpPr>
        <p:spPr>
          <a:xfrm>
            <a:off x="312145" y="694263"/>
            <a:ext cx="39180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DOMY  STUDENCKIE</a:t>
            </a:r>
            <a:endParaRPr dirty="0"/>
          </a:p>
        </p:txBody>
      </p:sp>
      <p:pic>
        <p:nvPicPr>
          <p:cNvPr id="23" name="Picture 9" descr="https://upwr.edu.pl/thumb/8GBUKKhBRbQ13Vh00DRBtTEECHyctCTFNNiINXgQWFhFMRw8pCFAsa3pDAC0MBl8AXS5cKScMCQcELApYRFtYKwpbH2leGz1WP29FdgITVkEYUAM6IwcIAR0aCFVETVh4QRtYJwVXKBVvEgQ0Sk8TE1UVFhclCU9YXH1XHUQUFSMXRRUnCFw9FW8SGDEbF0ECUxdRZG4eBBgMZ1sTBQ9PfVNPSXtUGzI/raj_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063" y="3286625"/>
            <a:ext cx="2440449" cy="153006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upwr.edu.pl/thumb/mGBUKKhBRbQ13Vh00DRBtTEECHyctCTFNNiINXgQWFhFMRw8pCFAsa3pDAC0MBl8AXS5cKScMCQcELApYRFtYKwpbH2leGyNWN1kGIQYXblIaGAMvbkFPEhsqC1QFAyUkBxVAaVEbYxU5URo_SlkTE1hQX2o8DAoHNiwFE1xCQntPFRkkCk09WDlcESpKWRMPXQEHOC0KCEBFZxJYHBJYd0FUAn5UCTcEZQBWJQ/labirynt_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671" y="3281284"/>
            <a:ext cx="2437252" cy="14623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https://upwr.edu.pl/thumb/PGBUKKhBRbQ13Vh00DRBtTEECHyctCTFNNiINXgQWFhFMRw8pCFAsa3pDAC0MBl8AXS5cKScMCQcELApYRFtYKwpbH2leGzVYMVkVMzdSHwlEFVFkbh0fDQMgAkU5Hh5vWRVPaUgbI1Y7V1ZiShNdQRhQAykrCDILDWdbBF5BVm8AWBQ_FlYjWzBCVmJKD1gQQAISLylPQUAaLBtURE1YLhsCSnscCn8Hd00/zodiak_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0831" y="3283830"/>
            <a:ext cx="2476863" cy="148611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6" y="5096777"/>
            <a:ext cx="2396684" cy="1438010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80" y="5048609"/>
            <a:ext cx="2443653" cy="1466192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901" y="5076792"/>
            <a:ext cx="2396680" cy="1438008"/>
          </a:xfrm>
          <a:prstGeom prst="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312145" y="1436446"/>
            <a:ext cx="83677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Uniwersytet Przyrodniczy we Wrocławiu posiada ponad 1300 miejsc w sześciu domach studenckich. Poszczególne akademiki posiadają pokoje różnej wielkości: od trzy-, dwu- oraz jednoosobowych po pokoje modułowe z własną łazienką i kuchnią. Każdy z pokoi ma dostęp do Internetu oraz domofon łączący z całodobową recepcją.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6" name="Google Shape;956;p69"/>
          <p:cNvGraphicFramePr/>
          <p:nvPr/>
        </p:nvGraphicFramePr>
        <p:xfrm>
          <a:off x="5436096" y="188640"/>
          <a:ext cx="3383868" cy="93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61" r:id="rId4" imgW="3383868" imgH="937843" progId="">
                  <p:embed/>
                </p:oleObj>
              </mc:Choice>
              <mc:Fallback>
                <p:oleObj r:id="rId4" imgW="3383868" imgH="937843" progId="">
                  <p:embed/>
                  <p:pic>
                    <p:nvPicPr>
                      <p:cNvPr id="956" name="Google Shape;956;p69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436096" y="188640"/>
                        <a:ext cx="3383868" cy="937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8" name="Google Shape;958;p69" descr="Sport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6694" y="4455848"/>
            <a:ext cx="2650611" cy="1697833"/>
          </a:xfrm>
          <a:prstGeom prst="rect">
            <a:avLst/>
          </a:prstGeom>
          <a:ln w="952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9" name="Google Shape;959;p69"/>
          <p:cNvSpPr txBox="1"/>
          <p:nvPr/>
        </p:nvSpPr>
        <p:spPr>
          <a:xfrm>
            <a:off x="630045" y="3263761"/>
            <a:ext cx="5501289" cy="85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          CENTRUM</a:t>
            </a:r>
          </a:p>
          <a:p>
            <a:pPr marL="0" marR="0" lvl="0" indent="0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200" b="1" dirty="0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800" b="1" dirty="0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                  </a:t>
            </a:r>
            <a:r>
              <a:rPr lang="pl-PL" dirty="0">
                <a:ea typeface="Garamond"/>
              </a:rPr>
              <a:t>             </a:t>
            </a:r>
            <a:r>
              <a:rPr lang="pl-PL" sz="2800" b="1" dirty="0">
                <a:solidFill>
                  <a:srgbClr val="782834"/>
                </a:solidFill>
                <a:latin typeface="Garamond"/>
                <a:ea typeface="Garamond"/>
                <a:cs typeface="Garamond"/>
                <a:sym typeface="Garamond"/>
              </a:rPr>
              <a:t>SPORTOWE</a:t>
            </a:r>
            <a:endParaRPr lang="pl-PL" sz="2000" b="1" dirty="0">
              <a:solidFill>
                <a:srgbClr val="78283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1" name="Picture 1030" descr="20080331-DSC_3330"/>
          <p:cNvPicPr>
            <a:picLocks noChangeAspect="1" noChangeArrowheads="1"/>
          </p:cNvPicPr>
          <p:nvPr/>
        </p:nvPicPr>
        <p:blipFill rotWithShape="1">
          <a:blip r:embed="rId7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781" y="704318"/>
            <a:ext cx="4555352" cy="2219857"/>
          </a:xfrm>
          <a:prstGeom prst="rect">
            <a:avLst/>
          </a:prstGeom>
          <a:ln w="9525"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52" y="4455849"/>
            <a:ext cx="2616965" cy="1697833"/>
          </a:xfrm>
          <a:prstGeom prst="rect">
            <a:avLst/>
          </a:prstGeom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129" y="1992178"/>
            <a:ext cx="2617835" cy="1697833"/>
          </a:xfrm>
          <a:prstGeom prst="rect">
            <a:avLst/>
          </a:prstGeom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76" descr="https://azs.upwr.edu.pl/thumb/cGBUKKhBRbQ13Vh00DRBtTEECHyctCTFNWnQ9HhYCGCEKVCZkC1smUj5EDXpEQVcKWBdRcm4YHRUbGg5TDxIROU4BTGZVCXwHLQZGbkYJQQQWXlE4PgIHBwoxPlgCVUBvUAZYZ0ZVLlkyEk56GA8TTxYCEi8pMgQGS39SAVRbWC4MWQ45C1UjUicSTjYdD11PFgEaMilPV0AKPVQBVg9JfVMVBw/upwr_obiekt-66-1030x62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5740" y="4455847"/>
            <a:ext cx="2650611" cy="1697833"/>
          </a:xfrm>
          <a:prstGeom prst="rect">
            <a:avLst/>
          </a:prstGeom>
          <a:noFill/>
          <a:ln>
            <a:solidFill>
              <a:srgbClr val="78283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7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052" y="4746696"/>
            <a:ext cx="2782821" cy="1696463"/>
          </a:xfrm>
          <a:prstGeom prst="rect">
            <a:avLst/>
          </a:prstGeom>
          <a:solidFill>
            <a:srgbClr val="ECECEC"/>
          </a:solidFill>
          <a:ln w="12700" cap="sq" cmpd="sng">
            <a:solidFill>
              <a:schemeClr val="bg1">
                <a:lumMod val="6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09" name="Google Shape;1009;p7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673" y="1476373"/>
            <a:ext cx="3641200" cy="2387933"/>
          </a:xfrm>
          <a:prstGeom prst="rect">
            <a:avLst/>
          </a:prstGeom>
          <a:solidFill>
            <a:srgbClr val="ECECEC"/>
          </a:solidFill>
          <a:ln w="12700" cap="sq" cmpd="sng">
            <a:solidFill>
              <a:schemeClr val="bg1">
                <a:lumMod val="6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10" name="Google Shape;1010;p74" descr="aula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77" y="1476374"/>
            <a:ext cx="3589018" cy="2387933"/>
          </a:xfrm>
          <a:prstGeom prst="rect">
            <a:avLst/>
          </a:prstGeom>
          <a:solidFill>
            <a:srgbClr val="ECECEC"/>
          </a:solidFill>
          <a:ln w="12700" cap="sq" cmpd="sng">
            <a:solidFill>
              <a:schemeClr val="bg1">
                <a:lumMod val="6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11" name="Google Shape;1011;p74" descr="00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77" y="4229100"/>
            <a:ext cx="1478431" cy="2252514"/>
          </a:xfrm>
          <a:prstGeom prst="rect">
            <a:avLst/>
          </a:prstGeom>
          <a:solidFill>
            <a:srgbClr val="ECECEC"/>
          </a:solidFill>
          <a:ln w="12700" cap="sq" cmpd="sng">
            <a:solidFill>
              <a:schemeClr val="bg1">
                <a:lumMod val="6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1000;p73"/>
          <p:cNvSpPr txBox="1"/>
          <p:nvPr/>
        </p:nvSpPr>
        <p:spPr>
          <a:xfrm>
            <a:off x="2076449" y="4532656"/>
            <a:ext cx="3893599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dirty="0">
                <a:solidFill>
                  <a:srgbClr val="5F6A87"/>
                </a:solidFill>
                <a:latin typeface="Garamond"/>
                <a:ea typeface="Garamond"/>
                <a:cs typeface="Garamond"/>
                <a:sym typeface="Garamond"/>
              </a:rPr>
              <a:t>OFICJALNIE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dirty="0">
                <a:solidFill>
                  <a:srgbClr val="5F6A87"/>
                </a:solidFill>
                <a:latin typeface="Garamond"/>
                <a:ea typeface="Garamond"/>
                <a:cs typeface="Garamond"/>
                <a:sym typeface="Garamond"/>
              </a:rPr>
              <a:t>             I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dirty="0">
                <a:solidFill>
                  <a:srgbClr val="5F6A87"/>
                </a:solidFill>
                <a:latin typeface="Garamond"/>
                <a:ea typeface="Garamond"/>
                <a:cs typeface="Garamond"/>
                <a:sym typeface="Garamond"/>
              </a:rPr>
              <a:t>         RADOŚNIE</a:t>
            </a:r>
            <a:endParaRPr sz="3600" dirty="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D7EF19DF-477C-4229-A324-3AD57411CA8C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1" name="Google Shape;304;p50">
              <a:extLst>
                <a:ext uri="{FF2B5EF4-FFF2-40B4-BE49-F238E27FC236}">
                  <a16:creationId xmlns:a16="http://schemas.microsoft.com/office/drawing/2014/main" id="{60A5FDFA-EA3D-4CA6-A7C2-95FE4A576D52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C31A65C-CFA3-4978-BB18-5CC1E2D0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"/>
          <p:cNvSpPr txBox="1"/>
          <p:nvPr/>
        </p:nvSpPr>
        <p:spPr>
          <a:xfrm>
            <a:off x="251012" y="446276"/>
            <a:ext cx="8892988" cy="49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W</a:t>
            </a:r>
            <a:r>
              <a:rPr lang="pl-PL" sz="24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YDZIAŁ  </a:t>
            </a: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I</a:t>
            </a:r>
            <a:r>
              <a:rPr lang="pl-PL" sz="24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NŻYNIERII  </a:t>
            </a: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K</a:t>
            </a:r>
            <a:r>
              <a:rPr lang="pl-PL" sz="24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SZTAŁTOWANIA  </a:t>
            </a: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Ś</a:t>
            </a:r>
            <a:r>
              <a:rPr lang="pl-PL" sz="24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RODOWISKA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95678"/>
              </a:buClr>
              <a:buSzPts val="24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                                         I  </a:t>
            </a: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G</a:t>
            </a:r>
            <a:r>
              <a:rPr lang="pl-PL" sz="24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EODEZJI</a:t>
            </a:r>
            <a:endParaRPr dirty="0"/>
          </a:p>
        </p:txBody>
      </p:sp>
      <p:sp>
        <p:nvSpPr>
          <p:cNvPr id="212" name="Google Shape;212;p6"/>
          <p:cNvSpPr/>
          <p:nvPr/>
        </p:nvSpPr>
        <p:spPr>
          <a:xfrm>
            <a:off x="-3299" y="207172"/>
            <a:ext cx="152726" cy="908829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-130276" y="5116641"/>
            <a:ext cx="48465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00091A"/>
                </a:solidFill>
                <a:latin typeface="Garamond"/>
                <a:ea typeface="Garamond"/>
                <a:cs typeface="Garamond"/>
                <a:sym typeface="Garamond"/>
              </a:rPr>
              <a:t>ul. Grunwaldzka 55, 50-357 Wrocław</a:t>
            </a:r>
            <a:br>
              <a:rPr lang="pl-PL" sz="2000" b="1" i="0" u="none" strike="noStrike" cap="none" dirty="0">
                <a:solidFill>
                  <a:srgbClr val="00091A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pl-PL" sz="2000" b="1" i="0" u="none" strike="noStrike" cap="none" dirty="0">
                <a:solidFill>
                  <a:srgbClr val="00091A"/>
                </a:solidFill>
                <a:latin typeface="Garamond"/>
                <a:ea typeface="Garamond"/>
                <a:cs typeface="Garamond"/>
                <a:sym typeface="Garamond"/>
              </a:rPr>
              <a:t>tel. 71 320 15 58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98" y="1913641"/>
            <a:ext cx="5989711" cy="3018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297ACE5-98F2-4F37-899C-3E707544F830}"/>
              </a:ext>
            </a:extLst>
          </p:cNvPr>
          <p:cNvSpPr txBox="1"/>
          <p:nvPr/>
        </p:nvSpPr>
        <p:spPr>
          <a:xfrm>
            <a:off x="1189905" y="5705485"/>
            <a:ext cx="41767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000" b="1" dirty="0">
                <a:solidFill>
                  <a:srgbClr val="00091A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www.wiksig.upwr.edu.pl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D5B6F95-EFA6-433C-A3FF-71D662E632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155" y="940542"/>
            <a:ext cx="1252449" cy="125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4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>
            <a:off x="6782141" y="1645774"/>
            <a:ext cx="208823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DZIEKAN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WYDZIAŁU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dr hab. inż.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49567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Bernard Kontny</a:t>
            </a:r>
            <a:endParaRPr dirty="0"/>
          </a:p>
        </p:txBody>
      </p:sp>
      <p:sp>
        <p:nvSpPr>
          <p:cNvPr id="222" name="Google Shape;222;p7"/>
          <p:cNvSpPr/>
          <p:nvPr/>
        </p:nvSpPr>
        <p:spPr>
          <a:xfrm>
            <a:off x="479973" y="1583823"/>
            <a:ext cx="40920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WŁADZE  WYDZIAŁU</a:t>
            </a:r>
            <a:endParaRPr sz="2800" b="1" i="0" u="none" strike="noStrike" cap="none" dirty="0">
              <a:solidFill>
                <a:srgbClr val="495678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2784375" y="3108016"/>
            <a:ext cx="26859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 i="0" u="none" strike="noStrike" cap="none" spc="300" dirty="0">
                <a:solidFill>
                  <a:srgbClr val="495678"/>
                </a:solidFill>
                <a:latin typeface="Garamond"/>
                <a:ea typeface="Garamond"/>
                <a:cs typeface="Garamond"/>
                <a:sym typeface="Garamond"/>
              </a:rPr>
              <a:t>PRODZIEKANI</a:t>
            </a:r>
            <a:endParaRPr sz="2000" spc="300" dirty="0"/>
          </a:p>
        </p:txBody>
      </p:sp>
      <p:sp>
        <p:nvSpPr>
          <p:cNvPr id="224" name="Google Shape;224;p7"/>
          <p:cNvSpPr/>
          <p:nvPr/>
        </p:nvSpPr>
        <p:spPr>
          <a:xfrm>
            <a:off x="9675185" y="5121188"/>
            <a:ext cx="17819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432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26" name="Google Shape;226;p7"/>
          <p:cNvGraphicFramePr/>
          <p:nvPr>
            <p:extLst>
              <p:ext uri="{D42A27DB-BD31-4B8C-83A1-F6EECF244321}">
                <p14:modId xmlns:p14="http://schemas.microsoft.com/office/powerpoint/2010/main" val="2409883089"/>
              </p:ext>
            </p:extLst>
          </p:nvPr>
        </p:nvGraphicFramePr>
        <p:xfrm>
          <a:off x="479972" y="5432200"/>
          <a:ext cx="8664027" cy="1803591"/>
        </p:xfrm>
        <a:graphic>
          <a:graphicData uri="http://schemas.openxmlformats.org/drawingml/2006/table">
            <a:tbl>
              <a:tblPr>
                <a:noFill/>
                <a:tableStyleId>{58058064-F939-4641-82E7-5457801B7EFF}</a:tableStyleId>
              </a:tblPr>
              <a:tblGrid>
                <a:gridCol w="258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8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0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67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 hab. inż. </a:t>
                      </a: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Robert Głowski, prof. uczelni</a:t>
                      </a:r>
                      <a:endParaRPr lang="pl-PL" sz="1400" u="none" strike="noStrike" cap="none" dirty="0">
                        <a:solidFill>
                          <a:srgbClr val="49567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Prodziekan  ds. kierunków:</a:t>
                      </a:r>
                      <a:endParaRPr lang="pl-PL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i="0" dirty="0" err="1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bioeconomy</a:t>
                      </a:r>
                      <a:r>
                        <a:rPr lang="pl-PL" sz="1400" b="0" i="0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i="0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inżynieria i gospodarka wodna,</a:t>
                      </a:r>
                      <a:endParaRPr lang="pl-PL" sz="1400" b="0" i="0" u="none" strike="noStrike" cap="none" dirty="0">
                        <a:solidFill>
                          <a:srgbClr val="495678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inżynieria środowiska</a:t>
                      </a:r>
                      <a:endParaRPr lang="pl-PL" sz="14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700" marR="667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 hab. inż. </a:t>
                      </a: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1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Piotr Gołuch</a:t>
                      </a:r>
                      <a:r>
                        <a:rPr lang="pl-PL" sz="1400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pl-PL" sz="1400" b="1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uczelni</a:t>
                      </a:r>
                      <a:endParaRPr lang="pl-PL" sz="1400" b="0" u="none" strike="noStrike" cap="none" dirty="0">
                        <a:solidFill>
                          <a:srgbClr val="49567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Prodziekan ds. kierunków: </a:t>
                      </a:r>
                      <a:endParaRPr lang="pl-PL" sz="1400" b="0" u="none" strike="noStrike" cap="none" dirty="0">
                        <a:solidFill>
                          <a:srgbClr val="49567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budownictwo,</a:t>
                      </a:r>
                      <a:endParaRPr lang="pl-PL" sz="1400" b="0" u="none" strike="noStrike" cap="none" dirty="0">
                        <a:solidFill>
                          <a:srgbClr val="49567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u="none" strike="noStrike" cap="none" dirty="0">
                          <a:solidFill>
                            <a:srgbClr val="49567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geodezja i kartografia</a:t>
                      </a:r>
                      <a:endParaRPr lang="pl-PL" sz="1400" b="0" u="none" strike="noStrike" cap="none" dirty="0">
                        <a:solidFill>
                          <a:srgbClr val="49567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l-PL" sz="1400" b="0" i="0" dirty="0">
                        <a:solidFill>
                          <a:srgbClr val="49567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700" marR="667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 hab. inż.</a:t>
                      </a:r>
                      <a:br>
                        <a:rPr lang="pl-PL" sz="1400" b="1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1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Tomasz Tymiński, prof. uczelni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400" b="0" i="0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Prodziekan ds. kierunku  </a:t>
                      </a:r>
                      <a:br>
                        <a:rPr lang="pl-PL" sz="1400" b="0" i="0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0" i="0" dirty="0">
                          <a:solidFill>
                            <a:srgbClr val="49567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inżynieria bezpieczeństwa</a:t>
                      </a:r>
                    </a:p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u="none" strike="noStrike" cap="none" dirty="0">
                        <a:solidFill>
                          <a:srgbClr val="49567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700" marR="667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u="none" strike="noStrike" cap="none" dirty="0">
                        <a:solidFill>
                          <a:srgbClr val="49567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6700" marR="6670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8" name="Google Shape;228;p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202" y="1007063"/>
            <a:ext cx="1409297" cy="194362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283;p4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651" y="3589216"/>
            <a:ext cx="1251390" cy="1783406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656" y="3578440"/>
            <a:ext cx="1251390" cy="1783406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F290D2-2319-4B9C-AAA0-37F7F3E34E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076" y="3613617"/>
            <a:ext cx="1258921" cy="1783406"/>
          </a:xfrm>
          <a:prstGeom prst="rect">
            <a:avLst/>
          </a:prstGeom>
          <a:ln>
            <a:solidFill>
              <a:srgbClr val="49567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1FE74950-399D-4C0D-AD3B-BA69543CD595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16" name="Google Shape;304;p50">
              <a:extLst>
                <a:ext uri="{FF2B5EF4-FFF2-40B4-BE49-F238E27FC236}">
                  <a16:creationId xmlns:a16="http://schemas.microsoft.com/office/drawing/2014/main" id="{93C9DAE6-F963-420A-8EDB-E9EB32B558F5}"/>
                </a:ext>
              </a:extLst>
            </p:cNvPr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4852F716-67BA-47CC-8F94-7C9BA526B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alpha val="0"/>
              </a:srgbClr>
            </a:gs>
            <a:gs pos="70000">
              <a:srgbClr val="D4D4D4"/>
            </a:gs>
            <a:gs pos="100000">
              <a:srgbClr val="D4D4D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0"/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00" name="Google Shape;300;p50"/>
          <p:cNvSpPr/>
          <p:nvPr/>
        </p:nvSpPr>
        <p:spPr>
          <a:xfrm>
            <a:off x="297089" y="4796852"/>
            <a:ext cx="5911849" cy="14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400"/>
            </a:pPr>
            <a:r>
              <a:rPr lang="pl-PL" sz="2000" b="1" dirty="0">
                <a:solidFill>
                  <a:srgbClr val="495678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Na wydziale prowadzone są badania </a:t>
            </a:r>
            <a:endParaRPr sz="2000" b="1" dirty="0">
              <a:solidFill>
                <a:srgbClr val="495678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buSzPts val="2400"/>
            </a:pPr>
            <a:r>
              <a:rPr lang="pl-PL" sz="2000" b="1" dirty="0">
                <a:solidFill>
                  <a:srgbClr val="495678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w dwóch dyscyplinach wiodących: </a:t>
            </a:r>
            <a:endParaRPr sz="2000" b="1" dirty="0">
              <a:solidFill>
                <a:srgbClr val="495678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57200" indent="-342900">
              <a:spcBef>
                <a:spcPts val="300"/>
              </a:spcBef>
              <a:buSzPts val="1800"/>
              <a:buFont typeface="Garamond"/>
              <a:buChar char="-"/>
            </a:pPr>
            <a:r>
              <a:rPr lang="pl-PL" sz="2000" dirty="0"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inżynieria lądowa i transport,</a:t>
            </a:r>
            <a:endParaRPr sz="20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57200" indent="-342900">
              <a:buSzPts val="1800"/>
              <a:buFont typeface="Garamond"/>
              <a:buChar char="-"/>
            </a:pPr>
            <a:r>
              <a:rPr lang="pl-PL" sz="2000" dirty="0"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inżynieria środowiska, górnictwo i energetyka</a:t>
            </a:r>
            <a:endParaRPr sz="20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</p:txBody>
      </p:sp>
      <p:sp>
        <p:nvSpPr>
          <p:cNvPr id="301" name="Google Shape;301;p50"/>
          <p:cNvSpPr txBox="1"/>
          <p:nvPr/>
        </p:nvSpPr>
        <p:spPr>
          <a:xfrm>
            <a:off x="2941711" y="1690396"/>
            <a:ext cx="57705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495678"/>
              </a:buClr>
              <a:buSzPts val="2800"/>
              <a:buFont typeface="Times New Roman"/>
              <a:buNone/>
            </a:pPr>
            <a:r>
              <a:rPr lang="pl-PL" sz="2800" b="1" dirty="0">
                <a:solidFill>
                  <a:srgbClr val="495678"/>
                </a:solidFill>
                <a:latin typeface="Garamond" panose="02020404030301010803" pitchFamily="18" charset="0"/>
                <a:ea typeface="Garamond"/>
                <a:cs typeface="Times New Roman" panose="02020603050405020304" pitchFamily="18" charset="0"/>
                <a:sym typeface="Garamond"/>
              </a:rPr>
              <a:t>KADRA  WYDZIAŁU</a:t>
            </a:r>
            <a:endParaRPr dirty="0">
              <a:latin typeface="Garamond" panose="02020404030301010803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buSzPts val="1800"/>
            </a:pPr>
            <a:r>
              <a:rPr lang="pl-PL" sz="2000" b="1" dirty="0"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- 114</a:t>
            </a:r>
            <a:r>
              <a:rPr lang="pl-PL" sz="2000" dirty="0"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 nauczycieli akademickich, w tym</a:t>
            </a:r>
          </a:p>
          <a:p>
            <a:pPr>
              <a:buSzPts val="1800"/>
            </a:pPr>
            <a:r>
              <a:rPr lang="pl-PL" sz="2000" b="1" dirty="0"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         35 </a:t>
            </a:r>
            <a:r>
              <a:rPr lang="pl-PL" sz="2000" dirty="0"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profesorów i doktorów habilitowanych</a:t>
            </a:r>
            <a:endParaRPr sz="2000" dirty="0"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buSzPts val="1800"/>
              <a:buFont typeface="Garamond"/>
              <a:buNone/>
            </a:pPr>
            <a:r>
              <a:rPr lang="pl-PL" sz="2000" b="1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- 31</a:t>
            </a:r>
            <a:r>
              <a:rPr lang="pl-PL" sz="20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pracowników inżynieryjno-technicznych </a:t>
            </a:r>
            <a:endParaRPr sz="2000" dirty="0">
              <a:solidFill>
                <a:srgbClr val="00091A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>
              <a:buSzPts val="1800"/>
              <a:buFont typeface="Garamond"/>
              <a:buNone/>
            </a:pPr>
            <a:r>
              <a:rPr lang="pl-PL" sz="2000" b="1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- 13</a:t>
            </a:r>
            <a:r>
              <a:rPr lang="pl-PL" sz="2000" dirty="0">
                <a:solidFill>
                  <a:srgbClr val="00091A"/>
                </a:solidFill>
                <a:latin typeface="Times New Roman" panose="02020603050405020304" pitchFamily="18" charset="0"/>
                <a:ea typeface="Garamond"/>
                <a:cs typeface="Times New Roman" panose="02020603050405020304" pitchFamily="18" charset="0"/>
                <a:sym typeface="Garamond"/>
              </a:rPr>
              <a:t> administracyjnych</a:t>
            </a:r>
            <a:endParaRPr sz="2000" dirty="0">
              <a:solidFill>
                <a:srgbClr val="00091A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</p:txBody>
      </p:sp>
      <p:pic>
        <p:nvPicPr>
          <p:cNvPr id="302" name="Google Shape;302;p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944" y="4136504"/>
            <a:ext cx="2964080" cy="2083848"/>
          </a:xfrm>
          <a:prstGeom prst="rect">
            <a:avLst/>
          </a:prstGeom>
          <a:solidFill>
            <a:srgbClr val="ECECEC"/>
          </a:solidFill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03" name="Google Shape;303;p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7"/>
          <a:stretch/>
        </p:blipFill>
        <p:spPr>
          <a:xfrm>
            <a:off x="431789" y="1439174"/>
            <a:ext cx="2106462" cy="2364000"/>
          </a:xfrm>
          <a:prstGeom prst="rect">
            <a:avLst/>
          </a:prstGeom>
          <a:solidFill>
            <a:srgbClr val="ECECEC"/>
          </a:solidFill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C52B1B3-08A3-4FCD-AE5F-192F521AD9EF}"/>
              </a:ext>
            </a:extLst>
          </p:cNvPr>
          <p:cNvSpPr/>
          <p:nvPr/>
        </p:nvSpPr>
        <p:spPr>
          <a:xfrm>
            <a:off x="0" y="195574"/>
            <a:ext cx="143508" cy="893166"/>
          </a:xfrm>
          <a:prstGeom prst="rect">
            <a:avLst/>
          </a:prstGeom>
          <a:solidFill>
            <a:srgbClr val="495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F8DA87F-25D8-4365-A6A4-CE59D3C04A71}"/>
              </a:ext>
            </a:extLst>
          </p:cNvPr>
          <p:cNvGrpSpPr/>
          <p:nvPr/>
        </p:nvGrpSpPr>
        <p:grpSpPr>
          <a:xfrm>
            <a:off x="143500" y="199246"/>
            <a:ext cx="8845366" cy="893166"/>
            <a:chOff x="143500" y="199246"/>
            <a:chExt cx="8845366" cy="893166"/>
          </a:xfrm>
        </p:grpSpPr>
        <p:sp>
          <p:nvSpPr>
            <p:cNvPr id="304" name="Google Shape;304;p50"/>
            <p:cNvSpPr txBox="1"/>
            <p:nvPr/>
          </p:nvSpPr>
          <p:spPr>
            <a:xfrm>
              <a:off x="143500" y="414979"/>
              <a:ext cx="7808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50000"/>
                </a:lnSpc>
                <a:buClr>
                  <a:srgbClr val="495678"/>
                </a:buClr>
                <a:buSzPts val="2200"/>
              </a:pPr>
              <a:r>
                <a:rPr lang="pl-PL" sz="1700" b="1" dirty="0">
                  <a:solidFill>
                    <a:srgbClr val="495678"/>
                  </a:solidFill>
                  <a:latin typeface="Garamond"/>
                  <a:ea typeface="Garamond"/>
                  <a:cs typeface="Garamond"/>
                  <a:sym typeface="Garamond"/>
                </a:rPr>
                <a:t>WYDZIAŁ  INŻYNIERII  KSZTAŁTOWANIA  ŚRODOWISKA  I  GEODEZJI</a:t>
              </a:r>
              <a:endParaRPr sz="1700" b="1" dirty="0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E5CAA468-A64C-495E-9E1A-DA56754B2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95700" y="199246"/>
              <a:ext cx="893166" cy="89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719001"/>
      </p:ext>
    </p:extLst>
  </p:cSld>
  <p:clrMapOvr>
    <a:masterClrMapping/>
  </p:clrMapOvr>
</p:sld>
</file>

<file path=ppt/theme/theme1.xml><?xml version="1.0" encoding="utf-8"?>
<a:theme xmlns:a="http://schemas.openxmlformats.org/drawingml/2006/main" name="Strony ogólne">
  <a:themeElements>
    <a:clrScheme name="UP 2">
      <a:dk1>
        <a:srgbClr val="737373"/>
      </a:dk1>
      <a:lt1>
        <a:srgbClr val="FFFFFF"/>
      </a:lt1>
      <a:dk2>
        <a:srgbClr val="737373"/>
      </a:dk2>
      <a:lt2>
        <a:srgbClr val="FFFFFF"/>
      </a:lt2>
      <a:accent1>
        <a:srgbClr val="782834"/>
      </a:accent1>
      <a:accent2>
        <a:srgbClr val="7F4D4D"/>
      </a:accent2>
      <a:accent3>
        <a:srgbClr val="B69090"/>
      </a:accent3>
      <a:accent4>
        <a:srgbClr val="CDB3B3"/>
      </a:accent4>
      <a:accent5>
        <a:srgbClr val="633737"/>
      </a:accent5>
      <a:accent6>
        <a:srgbClr val="737373"/>
      </a:accent6>
      <a:hlink>
        <a:srgbClr val="1F497D"/>
      </a:hlink>
      <a:folHlink>
        <a:srgbClr val="1736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rony ogólne">
  <a:themeElements>
    <a:clrScheme name="UP 2">
      <a:dk1>
        <a:srgbClr val="737373"/>
      </a:dk1>
      <a:lt1>
        <a:srgbClr val="FFFFFF"/>
      </a:lt1>
      <a:dk2>
        <a:srgbClr val="737373"/>
      </a:dk2>
      <a:lt2>
        <a:srgbClr val="FFFFFF"/>
      </a:lt2>
      <a:accent1>
        <a:srgbClr val="782834"/>
      </a:accent1>
      <a:accent2>
        <a:srgbClr val="7F4D4D"/>
      </a:accent2>
      <a:accent3>
        <a:srgbClr val="B69090"/>
      </a:accent3>
      <a:accent4>
        <a:srgbClr val="CDB3B3"/>
      </a:accent4>
      <a:accent5>
        <a:srgbClr val="633737"/>
      </a:accent5>
      <a:accent6>
        <a:srgbClr val="737373"/>
      </a:accent6>
      <a:hlink>
        <a:srgbClr val="1F497D"/>
      </a:hlink>
      <a:folHlink>
        <a:srgbClr val="1736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rony ogólne">
  <a:themeElements>
    <a:clrScheme name="UP 2">
      <a:dk1>
        <a:srgbClr val="737373"/>
      </a:dk1>
      <a:lt1>
        <a:srgbClr val="FFFFFF"/>
      </a:lt1>
      <a:dk2>
        <a:srgbClr val="737373"/>
      </a:dk2>
      <a:lt2>
        <a:srgbClr val="FFFFFF"/>
      </a:lt2>
      <a:accent1>
        <a:srgbClr val="782834"/>
      </a:accent1>
      <a:accent2>
        <a:srgbClr val="7F4D4D"/>
      </a:accent2>
      <a:accent3>
        <a:srgbClr val="B69090"/>
      </a:accent3>
      <a:accent4>
        <a:srgbClr val="CDB3B3"/>
      </a:accent4>
      <a:accent5>
        <a:srgbClr val="633737"/>
      </a:accent5>
      <a:accent6>
        <a:srgbClr val="737373"/>
      </a:accent6>
      <a:hlink>
        <a:srgbClr val="1F497D"/>
      </a:hlink>
      <a:folHlink>
        <a:srgbClr val="17365D"/>
      </a:folHlink>
    </a:clrScheme>
    <a:fontScheme name="Niestandardowy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53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50000"/>
          </a:lnSpc>
          <a:buFont typeface="Arial" pitchFamily="34" charset="0"/>
          <a:buNone/>
          <a:defRPr sz="1200" dirty="0" err="1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Strony ogólne">
  <a:themeElements>
    <a:clrScheme name="UP 2">
      <a:dk1>
        <a:srgbClr val="737373"/>
      </a:dk1>
      <a:lt1>
        <a:srgbClr val="FFFFFF"/>
      </a:lt1>
      <a:dk2>
        <a:srgbClr val="737373"/>
      </a:dk2>
      <a:lt2>
        <a:srgbClr val="FFFFFF"/>
      </a:lt2>
      <a:accent1>
        <a:srgbClr val="782834"/>
      </a:accent1>
      <a:accent2>
        <a:srgbClr val="7F4D4D"/>
      </a:accent2>
      <a:accent3>
        <a:srgbClr val="B69090"/>
      </a:accent3>
      <a:accent4>
        <a:srgbClr val="CDB3B3"/>
      </a:accent4>
      <a:accent5>
        <a:srgbClr val="633737"/>
      </a:accent5>
      <a:accent6>
        <a:srgbClr val="737373"/>
      </a:accent6>
      <a:hlink>
        <a:srgbClr val="1F497D"/>
      </a:hlink>
      <a:folHlink>
        <a:srgbClr val="1736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trony ogólne">
  <a:themeElements>
    <a:clrScheme name="UP 2">
      <a:dk1>
        <a:srgbClr val="737373"/>
      </a:dk1>
      <a:lt1>
        <a:srgbClr val="FFFFFF"/>
      </a:lt1>
      <a:dk2>
        <a:srgbClr val="737373"/>
      </a:dk2>
      <a:lt2>
        <a:srgbClr val="FFFFFF"/>
      </a:lt2>
      <a:accent1>
        <a:srgbClr val="782834"/>
      </a:accent1>
      <a:accent2>
        <a:srgbClr val="7F4D4D"/>
      </a:accent2>
      <a:accent3>
        <a:srgbClr val="B69090"/>
      </a:accent3>
      <a:accent4>
        <a:srgbClr val="CDB3B3"/>
      </a:accent4>
      <a:accent5>
        <a:srgbClr val="633737"/>
      </a:accent5>
      <a:accent6>
        <a:srgbClr val="737373"/>
      </a:accent6>
      <a:hlink>
        <a:srgbClr val="1F497D"/>
      </a:hlink>
      <a:folHlink>
        <a:srgbClr val="17365D"/>
      </a:folHlink>
    </a:clrScheme>
    <a:fontScheme name="Niestandardowy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53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50000"/>
          </a:lnSpc>
          <a:buFont typeface="Arial" pitchFamily="34" charset="0"/>
          <a:buNone/>
          <a:defRPr sz="1200" dirty="0" err="1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42096</TotalTime>
  <Words>3249</Words>
  <Application>Microsoft Office PowerPoint</Application>
  <PresentationFormat>Pokaz na ekranie (4:3)</PresentationFormat>
  <Paragraphs>566</Paragraphs>
  <Slides>63</Slides>
  <Notes>58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77" baseType="lpstr">
      <vt:lpstr>Calibri</vt:lpstr>
      <vt:lpstr>Wingdings</vt:lpstr>
      <vt:lpstr>Garamond</vt:lpstr>
      <vt:lpstr>Quattrocento Sans</vt:lpstr>
      <vt:lpstr>Arial</vt:lpstr>
      <vt:lpstr>Segoe UI</vt:lpstr>
      <vt:lpstr>Noto Sans Symbols</vt:lpstr>
      <vt:lpstr>Times New Roman</vt:lpstr>
      <vt:lpstr>Strony ogólne</vt:lpstr>
      <vt:lpstr>1_Strony ogólne</vt:lpstr>
      <vt:lpstr>2_Strony ogólne</vt:lpstr>
      <vt:lpstr>3_Strony ogólne</vt:lpstr>
      <vt:lpstr>4_Strony ogólne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zaslpczenie</dc:creator>
  <cp:lastModifiedBy>Kaluga</cp:lastModifiedBy>
  <cp:revision>334</cp:revision>
  <cp:lastPrinted>2020-09-29T09:53:25Z</cp:lastPrinted>
  <dcterms:created xsi:type="dcterms:W3CDTF">2011-10-13T10:25:48Z</dcterms:created>
  <dcterms:modified xsi:type="dcterms:W3CDTF">2024-05-20T11:32:49Z</dcterms:modified>
</cp:coreProperties>
</file>