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2" r:id="rId1"/>
  </p:sldMasterIdLst>
  <p:notesMasterIdLst>
    <p:notesMasterId r:id="rId43"/>
  </p:notesMasterIdLst>
  <p:handoutMasterIdLst>
    <p:handoutMasterId r:id="rId44"/>
  </p:handoutMasterIdLst>
  <p:sldIdLst>
    <p:sldId id="693" r:id="rId2"/>
    <p:sldId id="687" r:id="rId3"/>
    <p:sldId id="609" r:id="rId4"/>
    <p:sldId id="616" r:id="rId5"/>
    <p:sldId id="615" r:id="rId6"/>
    <p:sldId id="622" r:id="rId7"/>
    <p:sldId id="623" r:id="rId8"/>
    <p:sldId id="611" r:id="rId9"/>
    <p:sldId id="624" r:id="rId10"/>
    <p:sldId id="694" r:id="rId11"/>
    <p:sldId id="628" r:id="rId12"/>
    <p:sldId id="630" r:id="rId13"/>
    <p:sldId id="631" r:id="rId14"/>
    <p:sldId id="632" r:id="rId15"/>
    <p:sldId id="695" r:id="rId16"/>
    <p:sldId id="634" r:id="rId17"/>
    <p:sldId id="635" r:id="rId18"/>
    <p:sldId id="636" r:id="rId19"/>
    <p:sldId id="637" r:id="rId20"/>
    <p:sldId id="638" r:id="rId21"/>
    <p:sldId id="639" r:id="rId22"/>
    <p:sldId id="640" r:id="rId23"/>
    <p:sldId id="641" r:id="rId24"/>
    <p:sldId id="642" r:id="rId25"/>
    <p:sldId id="643" r:id="rId26"/>
    <p:sldId id="644" r:id="rId27"/>
    <p:sldId id="645" r:id="rId28"/>
    <p:sldId id="646" r:id="rId29"/>
    <p:sldId id="647" r:id="rId30"/>
    <p:sldId id="688" r:id="rId31"/>
    <p:sldId id="648" r:id="rId32"/>
    <p:sldId id="689" r:id="rId33"/>
    <p:sldId id="679" r:id="rId34"/>
    <p:sldId id="690" r:id="rId35"/>
    <p:sldId id="691" r:id="rId36"/>
    <p:sldId id="671" r:id="rId37"/>
    <p:sldId id="672" r:id="rId38"/>
    <p:sldId id="696" r:id="rId39"/>
    <p:sldId id="697" r:id="rId40"/>
    <p:sldId id="675" r:id="rId41"/>
    <p:sldId id="592" r:id="rId42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1"/>
    <a:srgbClr val="66CCFF"/>
    <a:srgbClr val="FFFFFF"/>
    <a:srgbClr val="FFE697"/>
    <a:srgbClr val="FF3300"/>
    <a:srgbClr val="00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38" autoAdjust="0"/>
  </p:normalViewPr>
  <p:slideViewPr>
    <p:cSldViewPr>
      <p:cViewPr varScale="1">
        <p:scale>
          <a:sx n="84" d="100"/>
          <a:sy n="84" d="100"/>
        </p:scale>
        <p:origin x="12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="" xmlns:a16="http://schemas.microsoft.com/office/drawing/2014/main" id="{3AEE5DF5-91FE-4868-85EC-ABB2B5206D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C68CD406-4E3B-46F6-9A50-68D84525ED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C9CA0CE-A2D3-4465-A33E-97EA7CE289C1}" type="datetimeFigureOut">
              <a:rPr lang="pl-PL"/>
              <a:pPr>
                <a:defRPr/>
              </a:pPr>
              <a:t>2020-02-12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5B25C586-D35C-4A07-AE3B-3CA9204A7B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C3B382C9-77B4-486C-99A9-7935B847B0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B4772A-BFAC-45AA-A435-160390AC023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85805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="" xmlns:a16="http://schemas.microsoft.com/office/drawing/2014/main" id="{6010160B-7AD7-4331-923E-1562FC36DD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1B34AC48-1494-4404-9757-0D06C71168E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2D164E5-07EE-42D2-9B6F-2279598D1204}" type="datetimeFigureOut">
              <a:rPr lang="pl-PL"/>
              <a:pPr>
                <a:defRPr/>
              </a:pPr>
              <a:t>2020-02-12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="" xmlns:a16="http://schemas.microsoft.com/office/drawing/2014/main" id="{A38A6D3D-29A5-4FC4-8CFE-AFB40FCB72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="" xmlns:a16="http://schemas.microsoft.com/office/drawing/2014/main" id="{ADFA4E78-52DA-4C2B-B5F5-2CE6BD5F86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F38F605E-E3C0-4424-9821-1E722A2754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3030A8A6-4BD1-4C1C-AC7D-4572A0706F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3C6E79A-A889-4C57-A127-064167E4ABA7}" type="slidenum">
              <a:rPr lang="pl-PL" altLang="sv-SE"/>
              <a:pPr/>
              <a:t>‹#›</a:t>
            </a:fld>
            <a:endParaRPr lang="pl-PL" altLang="sv-SE"/>
          </a:p>
        </p:txBody>
      </p:sp>
    </p:spTree>
    <p:extLst>
      <p:ext uri="{BB962C8B-B14F-4D97-AF65-F5344CB8AC3E}">
        <p14:creationId xmlns:p14="http://schemas.microsoft.com/office/powerpoint/2010/main" val="274521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/>
              <a:t>Z termicznych pór roku przyjęto następujące:</a:t>
            </a:r>
          </a:p>
          <a:p>
            <a:r>
              <a:rPr lang="pl-PL" altLang="pl-PL" smtClean="0"/>
              <a:t>Terminy rozpoczęcia i zakończenia termicznych pór roku czyli przejścia temperatury przez poszczególne wartości progowe zostały obliczone na postawie wzorów zaproponowanych przez Gumińskiego. </a:t>
            </a:r>
          </a:p>
          <a:p>
            <a:r>
              <a:rPr lang="pl-PL" altLang="pl-PL" smtClean="0"/>
              <a:t>Czas trwania termicznych pór roku określono na postawie dat przejścia temperatury przez wymienione progi termiczne. </a:t>
            </a:r>
          </a:p>
        </p:txBody>
      </p:sp>
      <p:sp>
        <p:nvSpPr>
          <p:cNvPr id="634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B3493E9-BFE5-4708-BD37-4BDF30CCF9F3}" type="slidenum">
              <a:rPr lang="pl-PL" altLang="pl-PL"/>
              <a:pPr eaLnBrk="1" hangingPunct="1"/>
              <a:t>10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23737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/>
              <a:t>Próg 2,5</a:t>
            </a:r>
            <a:r>
              <a:rPr lang="pl-PL" altLang="pl-PL" smtClean="0">
                <a:latin typeface="Times New Roman" pitchFamily="18" charset="0"/>
                <a:cs typeface="Times New Roman" pitchFamily="18" charset="0"/>
              </a:rPr>
              <a:t>°C dla okresu gospodarczego został przyjęty za Gumińskim, natomiast próg 3,0°C wprowadził Górski. </a:t>
            </a:r>
          </a:p>
          <a:p>
            <a:endParaRPr lang="pl-PL" altLang="pl-PL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altLang="pl-PL" smtClean="0">
                <a:latin typeface="Times New Roman" pitchFamily="18" charset="0"/>
                <a:cs typeface="Times New Roman" pitchFamily="18" charset="0"/>
              </a:rPr>
              <a:t>Temperatury progowe okresów termicznych są umowne, ale pozwalają wydzielić okresy ważne dla gospodarki, a szczególnie dla rolnictwa. </a:t>
            </a:r>
            <a:endParaRPr lang="pl-PL" altLang="pl-PL" smtClean="0"/>
          </a:p>
        </p:txBody>
      </p:sp>
      <p:sp>
        <p:nvSpPr>
          <p:cNvPr id="245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893B3F-B71C-43FF-9C76-DB47F05044C3}" type="slidenum">
              <a:rPr lang="pl-PL" altLang="pl-PL"/>
              <a:pPr/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16734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440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A5190C-B72E-4117-B781-F2A86186FCC0}" type="slidenum">
              <a:rPr lang="pl-PL" altLang="pl-PL"/>
              <a:pPr/>
              <a:t>29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86885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460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ABFC12-C91B-46D7-884A-F0486ED8921D}" type="slidenum">
              <a:rPr lang="pl-PL" altLang="pl-PL"/>
              <a:pPr/>
              <a:t>31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75130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21442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71438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071563"/>
            <a:ext cx="82296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19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504" y="908720"/>
            <a:ext cx="8928992" cy="1368151"/>
          </a:xfrm>
        </p:spPr>
        <p:txBody>
          <a:bodyPr/>
          <a:lstStyle/>
          <a:p>
            <a:r>
              <a:rPr lang="pl-PL" sz="4000" b="1" dirty="0" smtClean="0"/>
              <a:t>Wpływ zmian klimatu</a:t>
            </a:r>
            <a:br>
              <a:rPr lang="pl-PL" sz="4000" b="1" dirty="0" smtClean="0"/>
            </a:br>
            <a:r>
              <a:rPr lang="pl-PL" sz="4000" b="1" dirty="0" smtClean="0"/>
              <a:t>na produkcję roślinną w Polsce</a:t>
            </a:r>
            <a:endParaRPr lang="pl-PL" sz="40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625624"/>
          </a:xfrm>
        </p:spPr>
        <p:txBody>
          <a:bodyPr/>
          <a:lstStyle/>
          <a:p>
            <a:r>
              <a:rPr lang="pl-PL" b="1" dirty="0" smtClean="0"/>
              <a:t>Marcin Kozak</a:t>
            </a: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1"/>
            <a:ext cx="2664296" cy="328785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73660"/>
            <a:ext cx="2504828" cy="329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0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ymbol zastępczy zawartości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000125"/>
            <a:ext cx="8183562" cy="4857750"/>
          </a:xfrm>
        </p:spPr>
        <p:txBody>
          <a:bodyPr>
            <a:normAutofit fontScale="40000" lnSpcReduction="20000"/>
          </a:bodyPr>
          <a:lstStyle/>
          <a:p>
            <a:pPr marL="1436688" indent="-455613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pl-PL" sz="5900" b="1" dirty="0" smtClean="0"/>
              <a:t>Zima</a:t>
            </a:r>
            <a:r>
              <a:rPr lang="pl-PL" sz="5900" b="1" dirty="0"/>
              <a:t>		t &lt; 0,0ºC</a:t>
            </a:r>
          </a:p>
          <a:p>
            <a:pPr marL="1436688" indent="-455613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pl-PL" sz="5900" b="1" dirty="0"/>
              <a:t>Przedwiośnie 	0,0ºC ≤  t &lt; 5,0ºC</a:t>
            </a:r>
          </a:p>
          <a:p>
            <a:pPr marL="1436688" indent="-455613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pl-PL" sz="5900" b="1" dirty="0"/>
              <a:t>Wiosna		5,0°C ≤ t &lt; 10,0ºC</a:t>
            </a:r>
          </a:p>
          <a:p>
            <a:pPr marL="1436688" indent="-455613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pl-PL" sz="5900" b="1" dirty="0" err="1"/>
              <a:t>Przedlecie</a:t>
            </a:r>
            <a:r>
              <a:rPr lang="pl-PL" sz="5900" b="1" dirty="0"/>
              <a:t> 	10,0ºC ≤ t &lt;15,0ºC</a:t>
            </a:r>
          </a:p>
          <a:p>
            <a:pPr marL="1436688" indent="-455613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pl-PL" sz="5900" b="1" dirty="0"/>
              <a:t>Lato 	         	 t ≥ 15,0ºC</a:t>
            </a:r>
          </a:p>
          <a:p>
            <a:pPr marL="1436688" indent="-455613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pl-PL" sz="5900" b="1" dirty="0" err="1"/>
              <a:t>Polecie</a:t>
            </a:r>
            <a:r>
              <a:rPr lang="pl-PL" sz="5900" b="1" dirty="0"/>
              <a:t>		15,0ºC &gt; t ≥10,0ºC</a:t>
            </a:r>
          </a:p>
          <a:p>
            <a:pPr marL="1436688" indent="-455613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pl-PL" sz="5900" b="1" dirty="0"/>
              <a:t>Jesień		10,0ºC &gt; t ≥ 5,0ºC</a:t>
            </a:r>
          </a:p>
          <a:p>
            <a:pPr marL="1436688" indent="-455613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pl-PL" sz="5900" b="1" dirty="0"/>
              <a:t>Przedzimie	5,0ºC &gt; t ≥ 0,0ºC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pl-PL" dirty="0"/>
          </a:p>
          <a:p>
            <a:pPr marL="365760" indent="-283464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pl-PL" dirty="0"/>
          </a:p>
        </p:txBody>
      </p:sp>
      <p:sp>
        <p:nvSpPr>
          <p:cNvPr id="2048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4000" b="1" smtClean="0"/>
              <a:t>Warunki termiczne w Polsce</a:t>
            </a:r>
          </a:p>
        </p:txBody>
      </p:sp>
      <p:sp>
        <p:nvSpPr>
          <p:cNvPr id="5" name="Prostokąt 4"/>
          <p:cNvSpPr/>
          <p:nvPr/>
        </p:nvSpPr>
        <p:spPr>
          <a:xfrm>
            <a:off x="5649913" y="5715000"/>
            <a:ext cx="29210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3200" dirty="0">
                <a:latin typeface="+mn-lt"/>
                <a:cs typeface="Times New Roman" pitchFamily="18" charset="0"/>
              </a:rPr>
              <a:t>Gumiński [1948]</a:t>
            </a:r>
          </a:p>
        </p:txBody>
      </p:sp>
    </p:spTree>
    <p:extLst>
      <p:ext uri="{BB962C8B-B14F-4D97-AF65-F5344CB8AC3E}">
        <p14:creationId xmlns:p14="http://schemas.microsoft.com/office/powerpoint/2010/main" val="3033380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ytuł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4000" b="1" smtClean="0"/>
              <a:t>Warunki termiczne w Polsce</a:t>
            </a:r>
          </a:p>
        </p:txBody>
      </p:sp>
      <p:sp>
        <p:nvSpPr>
          <p:cNvPr id="20483" name="Symbol zastępczy zawartości 2">
            <a:extLst>
              <a:ext uri="{FF2B5EF4-FFF2-40B4-BE49-F238E27FC236}">
                <a16:creationId xmlns="" xmlns:a16="http://schemas.microsoft.com/office/drawing/2014/main" id="{D2DF9574-960E-4086-9AF6-D29571C86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143000"/>
            <a:ext cx="8858250" cy="40005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pl-PL" sz="2400" b="1" dirty="0"/>
              <a:t>Progi termicznych pór roku:</a:t>
            </a:r>
          </a:p>
          <a:p>
            <a:pPr marL="1431925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pl-PL" sz="2400" b="1" dirty="0"/>
              <a:t>Okres gospodarczy	t ≥ 2,5ºC 	[Gumiński 1948]</a:t>
            </a:r>
          </a:p>
          <a:p>
            <a:pPr marL="1431925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pl-PL" sz="2400" b="1" dirty="0"/>
              <a:t>Okres gospodarczy	t ≥ 3,0ºC 	[Górski 2003]</a:t>
            </a:r>
          </a:p>
          <a:p>
            <a:pPr marL="1431925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pl-PL" sz="2400" b="1" dirty="0"/>
              <a:t>Meteorologiczny okres wegetacyjny	t ≥ 5,0ºC</a:t>
            </a:r>
          </a:p>
          <a:p>
            <a:pPr marL="1431925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pl-PL" sz="2400" b="1" dirty="0"/>
              <a:t>Okres intensywnej wegetacji 	t ≥ 10,0ºC</a:t>
            </a:r>
          </a:p>
          <a:p>
            <a:pPr marL="1431925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pl-PL" sz="2400" b="1" dirty="0"/>
              <a:t>Okres dojrzewania   	t ≥ 15,0ºC</a:t>
            </a:r>
          </a:p>
        </p:txBody>
      </p:sp>
      <p:sp>
        <p:nvSpPr>
          <p:cNvPr id="23555" name="Symbol zastępczy numeru slajdu 2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385175" y="6473825"/>
            <a:ext cx="758825" cy="247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13BA1FE-7BC2-4E32-828A-B4DB8E065098}" type="slidenum">
              <a:rPr lang="pl-PL" altLang="pl-PL"/>
              <a:pPr/>
              <a:t>11</a:t>
            </a:fld>
            <a:endParaRPr lang="pl-PL" alt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4000" b="1" smtClean="0"/>
              <a:t>Warunki wilgotnościowe w Polsce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4484C39-2FC6-4606-B149-C0537A299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5" y="1071563"/>
            <a:ext cx="9074150" cy="5054600"/>
          </a:xfrm>
        </p:spPr>
        <p:txBody>
          <a:bodyPr/>
          <a:lstStyle/>
          <a:p>
            <a:pPr algn="just">
              <a:buFont typeface="Arial" charset="0"/>
              <a:buChar char="•"/>
              <a:defRPr/>
            </a:pPr>
            <a:r>
              <a:rPr lang="pl-PL" sz="3000" b="1" dirty="0"/>
              <a:t>Na przeważającej części Polski nizinnej i wyżynnej roczna suma opadów jest zróżnicowana w zakresie 500-700 mm.</a:t>
            </a:r>
          </a:p>
          <a:p>
            <a:pPr algn="just">
              <a:buFont typeface="Arial" charset="0"/>
              <a:buChar char="•"/>
              <a:defRPr/>
            </a:pPr>
            <a:r>
              <a:rPr lang="pl-PL" sz="3000" b="1" dirty="0"/>
              <a:t>Najuboższe tereny w opad obejmują Pojezierze Wielkopolskie i Nizinę Wielkopolską, Polska centralna (ok. 500 mm).</a:t>
            </a:r>
          </a:p>
          <a:p>
            <a:pPr algn="just">
              <a:buFont typeface="Arial" charset="0"/>
              <a:buChar char="•"/>
              <a:defRPr/>
            </a:pPr>
            <a:r>
              <a:rPr lang="pl-PL" sz="3000" b="1" dirty="0"/>
              <a:t>Najbogatsze tereny w opad obejmują Bieszczady (1000-1300 mm).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pl-PL" sz="2000" dirty="0"/>
              <a:t>http://www.kzgw.gov.pl/files/file/Materialy_i_Informacje/Programy/Program_wodno_Srodowiskowy/Zalacznik_3_Projekt_PWS.pdf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ytuł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4000" b="1" smtClean="0"/>
              <a:t>Warunki wilgotnościowe w Polsce</a:t>
            </a:r>
          </a:p>
        </p:txBody>
      </p:sp>
      <p:pic>
        <p:nvPicPr>
          <p:cNvPr id="26626" name="Picture 2" descr="2017_Year_Precipit_Actu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0263" y="1214438"/>
            <a:ext cx="4503737" cy="4214812"/>
          </a:xfrm>
          <a:noFill/>
          <a:ln>
            <a:miter lim="800000"/>
            <a:headEnd/>
            <a:tailEnd/>
          </a:ln>
        </p:spPr>
      </p:pic>
      <p:pic>
        <p:nvPicPr>
          <p:cNvPr id="26627" name="Picture 4" descr="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214438"/>
            <a:ext cx="4487863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Prostokąt 6"/>
          <p:cNvSpPr>
            <a:spLocks noChangeArrowheads="1"/>
          </p:cNvSpPr>
          <p:nvPr/>
        </p:nvSpPr>
        <p:spPr bwMode="auto">
          <a:xfrm>
            <a:off x="3286125" y="5643563"/>
            <a:ext cx="2762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altLang="pl-PL"/>
              <a:t>http://old.imgw.pl/klimat/#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4000" b="1" smtClean="0"/>
              <a:t>Zapotrzebowanie roślin na opady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9E1F464-FDDB-4E84-B4BC-E7A4F6E08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5" y="1071563"/>
            <a:ext cx="9074150" cy="5054600"/>
          </a:xfrm>
        </p:spPr>
        <p:txBody>
          <a:bodyPr/>
          <a:lstStyle/>
          <a:p>
            <a:pPr algn="just">
              <a:buFont typeface="Arial" charset="0"/>
              <a:buChar char="•"/>
              <a:defRPr/>
            </a:pPr>
            <a:r>
              <a:rPr lang="pl-PL" sz="3000" b="1" dirty="0"/>
              <a:t>200–400 mm – dla roślin o krótkim okresie wegetacji (do końca lipca) i małym zapotrzebowaniu na wodę, np. zboża, ziemniaki wczesne, warzywa wczesne;</a:t>
            </a:r>
          </a:p>
          <a:p>
            <a:pPr algn="just">
              <a:buFont typeface="Arial" charset="0"/>
              <a:buChar char="•"/>
              <a:defRPr/>
            </a:pPr>
            <a:r>
              <a:rPr lang="pl-PL" sz="3000" b="1" dirty="0"/>
              <a:t>400–500 mm – dla roślin o długim okresie wegetacji (do końca września) i średnim zapotrzebowaniu na wodę, np. rośliny okopowe;</a:t>
            </a:r>
          </a:p>
          <a:p>
            <a:pPr algn="just">
              <a:buFont typeface="Arial" charset="0"/>
              <a:buChar char="•"/>
              <a:defRPr/>
            </a:pPr>
            <a:r>
              <a:rPr lang="pl-PL" sz="3000" b="1" dirty="0"/>
              <a:t>500–600 mm – dla roślin o długim okresie wegetacji (do końca września) i dużym zapotrzebowaniu na wodę, np. rośliny pastewne, warzywa późne.</a:t>
            </a:r>
          </a:p>
          <a:p>
            <a:pPr marL="0" indent="0" algn="r">
              <a:buFont typeface="Arial" charset="0"/>
              <a:buNone/>
              <a:defRPr/>
            </a:pPr>
            <a:r>
              <a:rPr lang="pl-PL" sz="3000" dirty="0"/>
              <a:t>Sadowski [2013]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 smtClean="0"/>
              <a:t>Długość okresów wegetacyjnych w Polsce</a:t>
            </a:r>
            <a:br>
              <a:rPr lang="pl-PL" altLang="pl-PL" b="1" smtClean="0"/>
            </a:br>
            <a:r>
              <a:rPr lang="pl-PL" altLang="pl-PL" b="1" smtClean="0"/>
              <a:t>na przestrzeni lat 1941-1990 oraz 2001-2010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79625"/>
            <a:ext cx="4038600" cy="3567113"/>
          </a:xfrm>
          <a:noFill/>
        </p:spPr>
      </p:pic>
      <p:pic>
        <p:nvPicPr>
          <p:cNvPr id="2662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101850"/>
            <a:ext cx="4038600" cy="3522663"/>
          </a:xfrm>
          <a:noFill/>
        </p:spPr>
      </p:pic>
      <p:sp>
        <p:nvSpPr>
          <p:cNvPr id="26629" name="Prostokąt 5"/>
          <p:cNvSpPr>
            <a:spLocks noChangeArrowheads="1"/>
          </p:cNvSpPr>
          <p:nvPr/>
        </p:nvSpPr>
        <p:spPr bwMode="auto">
          <a:xfrm>
            <a:off x="490538" y="5876925"/>
            <a:ext cx="8208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/>
              <a:t>Źródło: Model Agroklimatu Polski: Górski, Zaliwski 2002; opr. map Kozyra</a:t>
            </a:r>
          </a:p>
        </p:txBody>
      </p:sp>
    </p:spTree>
    <p:extLst>
      <p:ext uri="{BB962C8B-B14F-4D97-AF65-F5344CB8AC3E}">
        <p14:creationId xmlns:p14="http://schemas.microsoft.com/office/powerpoint/2010/main" val="2608313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4000" b="1" smtClean="0"/>
              <a:t>Okresy wegetacyjne w Polsce</a:t>
            </a:r>
          </a:p>
        </p:txBody>
      </p:sp>
      <p:sp>
        <p:nvSpPr>
          <p:cNvPr id="4099" name="Symbol zastępczy zawartości 2">
            <a:extLst>
              <a:ext uri="{FF2B5EF4-FFF2-40B4-BE49-F238E27FC236}">
                <a16:creationId xmlns="" xmlns:a16="http://schemas.microsoft.com/office/drawing/2014/main" id="{4AF173A0-A067-4B65-845A-037FE498D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071563"/>
            <a:ext cx="8785225" cy="5054600"/>
          </a:xfrm>
        </p:spPr>
        <p:txBody>
          <a:bodyPr/>
          <a:lstStyle/>
          <a:p>
            <a:pPr algn="just">
              <a:defRPr/>
            </a:pPr>
            <a:r>
              <a:rPr lang="pl-PL" altLang="pl-PL" b="1" dirty="0"/>
              <a:t>W latach 1971–2000 okres wegetacyjny w Polsce trwał średnio 214 dni.</a:t>
            </a:r>
          </a:p>
          <a:p>
            <a:pPr algn="just">
              <a:defRPr/>
            </a:pPr>
            <a:r>
              <a:rPr lang="pl-PL" altLang="pl-PL" b="1" dirty="0">
                <a:solidFill>
                  <a:srgbClr val="FF0000"/>
                </a:solidFill>
              </a:rPr>
              <a:t>W latach 2000-2009 okres wegetacyjny w Polsce trwał średnio 225 dni.</a:t>
            </a:r>
          </a:p>
          <a:p>
            <a:pPr algn="just">
              <a:defRPr/>
            </a:pPr>
            <a:r>
              <a:rPr lang="pl-PL" altLang="pl-PL" b="1" dirty="0">
                <a:solidFill>
                  <a:srgbClr val="0070C0"/>
                </a:solidFill>
              </a:rPr>
              <a:t>W latach 2021–2050 przewiduje się 230 dni.</a:t>
            </a:r>
          </a:p>
          <a:p>
            <a:pPr algn="just">
              <a:defRPr/>
            </a:pPr>
            <a:r>
              <a:rPr lang="pl-PL" altLang="pl-PL" b="1" dirty="0">
                <a:solidFill>
                  <a:srgbClr val="00B050"/>
                </a:solidFill>
              </a:rPr>
              <a:t>W latach 2071–2100 przewiduje się 255 dni.</a:t>
            </a:r>
          </a:p>
          <a:p>
            <a:pPr marL="0" indent="0" algn="r">
              <a:buFont typeface="Arial" charset="0"/>
              <a:buNone/>
              <a:defRPr/>
            </a:pPr>
            <a:r>
              <a:rPr lang="pl-PL" altLang="pl-PL" dirty="0"/>
              <a:t>Kopeć [2009], Sadowski [2013]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1"/>
          <p:cNvSpPr>
            <a:spLocks noGrp="1"/>
          </p:cNvSpPr>
          <p:nvPr>
            <p:ph type="title"/>
          </p:nvPr>
        </p:nvSpPr>
        <p:spPr bwMode="auto">
          <a:xfrm>
            <a:off x="0" y="71438"/>
            <a:ext cx="9144000" cy="714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4000" b="1" smtClean="0"/>
              <a:t>Zmiany okresu wegetacyjnego w Polsce</a:t>
            </a:r>
          </a:p>
        </p:txBody>
      </p:sp>
      <p:sp>
        <p:nvSpPr>
          <p:cNvPr id="29699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28625" y="714375"/>
            <a:ext cx="4040188" cy="639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pl-PL" sz="3200" smtClean="0">
                <a:solidFill>
                  <a:srgbClr val="00B050"/>
                </a:solidFill>
              </a:rPr>
              <a:t>Efekt pozytywne</a:t>
            </a:r>
          </a:p>
        </p:txBody>
      </p:sp>
      <p:sp>
        <p:nvSpPr>
          <p:cNvPr id="29700" name="Symbol zastępczy zawartości 3"/>
          <p:cNvSpPr>
            <a:spLocks noGrp="1"/>
          </p:cNvSpPr>
          <p:nvPr>
            <p:ph sz="half" idx="2"/>
          </p:nvPr>
        </p:nvSpPr>
        <p:spPr bwMode="auto">
          <a:xfrm>
            <a:off x="142875" y="1500188"/>
            <a:ext cx="4389438" cy="4206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l-PL" altLang="pl-PL" sz="2200" dirty="0" smtClean="0"/>
              <a:t>zwiększenie areału uprawy gatunków typowo ciepłolubnych (kukurydza, soja, sorgo, słonecznik, proso, winorośl).</a:t>
            </a:r>
          </a:p>
          <a:p>
            <a:pPr algn="just"/>
            <a:r>
              <a:rPr lang="pl-PL" altLang="pl-PL" sz="2200" dirty="0" smtClean="0"/>
              <a:t>zwiększenie areału uprawy różnego rodzaju międzyplonów (poprawa bilansu materii organicznej w glebie).</a:t>
            </a:r>
          </a:p>
          <a:p>
            <a:pPr algn="just"/>
            <a:r>
              <a:rPr lang="pl-PL" altLang="pl-PL" sz="2200" dirty="0" smtClean="0"/>
              <a:t>wydłużenie optymalnych terminów agrotechnicznych dla form ozimych i przyspieszenie dla form jarych różnych gatunków.</a:t>
            </a:r>
          </a:p>
          <a:p>
            <a:pPr algn="just"/>
            <a:endParaRPr lang="pl-PL" altLang="pl-PL" sz="2200" dirty="0" smtClean="0"/>
          </a:p>
          <a:p>
            <a:pPr algn="just"/>
            <a:endParaRPr lang="pl-PL" altLang="pl-PL" sz="2200" dirty="0" smtClean="0"/>
          </a:p>
        </p:txBody>
      </p:sp>
      <p:sp>
        <p:nvSpPr>
          <p:cNvPr id="29701" name="Symbol zastępczy tekstu 4"/>
          <p:cNvSpPr>
            <a:spLocks noGrp="1"/>
          </p:cNvSpPr>
          <p:nvPr>
            <p:ph type="body" sz="quarter" idx="3"/>
          </p:nvPr>
        </p:nvSpPr>
        <p:spPr bwMode="auto">
          <a:xfrm>
            <a:off x="4643438" y="785813"/>
            <a:ext cx="4041775" cy="6397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pl-PL" sz="3200" smtClean="0">
                <a:solidFill>
                  <a:srgbClr val="FF0000"/>
                </a:solidFill>
              </a:rPr>
              <a:t>Efekty negatywne</a:t>
            </a:r>
          </a:p>
        </p:txBody>
      </p:sp>
      <p:sp>
        <p:nvSpPr>
          <p:cNvPr id="29702" name="Symbol zastępczy zawartości 5"/>
          <p:cNvSpPr>
            <a:spLocks noGrp="1"/>
          </p:cNvSpPr>
          <p:nvPr>
            <p:ph sz="quarter" idx="4"/>
          </p:nvPr>
        </p:nvSpPr>
        <p:spPr bwMode="auto">
          <a:xfrm>
            <a:off x="4500563" y="1500188"/>
            <a:ext cx="4391025" cy="43576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l-PL" altLang="pl-PL" sz="2200" dirty="0" smtClean="0"/>
              <a:t>wzrost zachwaszczenia (ciągły rozwój kolejnych pokoleń chwastów).</a:t>
            </a:r>
          </a:p>
          <a:p>
            <a:pPr algn="just"/>
            <a:r>
              <a:rPr lang="pl-PL" altLang="pl-PL" sz="2200" dirty="0" smtClean="0"/>
              <a:t>wzrost zagrożenia chorobami (wirus żółtej karłowatości jęczmienia, zgorzel podstawy źdźbła, łamliwość podstawy zbóż i traw).</a:t>
            </a:r>
          </a:p>
          <a:p>
            <a:pPr algn="just"/>
            <a:r>
              <a:rPr lang="pl-PL" altLang="pl-PL" sz="2200" dirty="0" smtClean="0"/>
              <a:t>wzrost zagrożenia szkodnikami (zachodnia stonka kukurydziana, słonecznica </a:t>
            </a:r>
            <a:r>
              <a:rPr lang="pl-PL" altLang="pl-PL" sz="2200" dirty="0" err="1" smtClean="0"/>
              <a:t>orężówka</a:t>
            </a:r>
            <a:r>
              <a:rPr lang="pl-PL" altLang="pl-PL" sz="2200" dirty="0" smtClean="0"/>
              <a:t>, mszyce, rusałka osetnik).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1"/>
          <p:cNvSpPr>
            <a:spLocks noGrp="1"/>
          </p:cNvSpPr>
          <p:nvPr>
            <p:ph type="title"/>
          </p:nvPr>
        </p:nvSpPr>
        <p:spPr bwMode="auto">
          <a:xfrm>
            <a:off x="0" y="71438"/>
            <a:ext cx="9144000" cy="714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4000" b="1" smtClean="0"/>
              <a:t>Zmiany okresu wegetacyjnego w Polsce</a:t>
            </a:r>
          </a:p>
        </p:txBody>
      </p:sp>
      <p:sp>
        <p:nvSpPr>
          <p:cNvPr id="30723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28625" y="785813"/>
            <a:ext cx="4040188" cy="6397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pl-PL" sz="3200" smtClean="0">
                <a:solidFill>
                  <a:srgbClr val="00B050"/>
                </a:solidFill>
              </a:rPr>
              <a:t>Efekt pozytywne</a:t>
            </a:r>
          </a:p>
        </p:txBody>
      </p:sp>
      <p:sp>
        <p:nvSpPr>
          <p:cNvPr id="30724" name="Symbol zastępczy zawartości 3"/>
          <p:cNvSpPr>
            <a:spLocks noGrp="1"/>
          </p:cNvSpPr>
          <p:nvPr>
            <p:ph sz="half" idx="2"/>
          </p:nvPr>
        </p:nvSpPr>
        <p:spPr bwMode="auto">
          <a:xfrm>
            <a:off x="142875" y="1428750"/>
            <a:ext cx="4389438" cy="4206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l-PL" altLang="pl-PL" sz="2200" dirty="0" smtClean="0"/>
              <a:t>nowe technologie uprawy – ochrona zasobów wody (uprawy </a:t>
            </a:r>
            <a:r>
              <a:rPr lang="pl-PL" altLang="pl-PL" sz="2200" dirty="0" err="1" smtClean="0"/>
              <a:t>bezorkowe</a:t>
            </a:r>
            <a:r>
              <a:rPr lang="pl-PL" altLang="pl-PL" sz="2200" dirty="0" smtClean="0"/>
              <a:t>).</a:t>
            </a:r>
          </a:p>
          <a:p>
            <a:pPr algn="just"/>
            <a:r>
              <a:rPr lang="pl-PL" altLang="pl-PL" sz="2000" dirty="0" smtClean="0">
                <a:latin typeface="Arial" pitchFamily="34" charset="0"/>
              </a:rPr>
              <a:t>zwiększenie o blisko 30% intensywności fotosyntezy.</a:t>
            </a:r>
          </a:p>
          <a:p>
            <a:pPr algn="just"/>
            <a:r>
              <a:rPr lang="pl-PL" altLang="pl-PL" sz="2000" dirty="0" smtClean="0">
                <a:latin typeface="Arial" pitchFamily="34" charset="0"/>
              </a:rPr>
              <a:t>skrócenie o blisko 2 tygodnie okresu dojrzewania zbóż, co umożliwi szerokie stosowanie poplonów ścierniskowych</a:t>
            </a:r>
            <a:r>
              <a:rPr lang="pl-PL" altLang="pl-PL" sz="2200" dirty="0" smtClean="0"/>
              <a:t>.</a:t>
            </a:r>
          </a:p>
          <a:p>
            <a:pPr algn="just"/>
            <a:r>
              <a:rPr lang="pl-PL" altLang="pl-PL" sz="2200" dirty="0" smtClean="0"/>
              <a:t>rekordowe plony (rok 2018 -  kukurydza </a:t>
            </a:r>
            <a:r>
              <a:rPr lang="pl-PL" altLang="pl-PL" sz="2000" dirty="0" smtClean="0"/>
              <a:t>14,2 t/ha ziarna o wilgotności 14%).</a:t>
            </a:r>
            <a:endParaRPr lang="pl-PL" altLang="pl-PL" sz="2200" dirty="0" smtClean="0"/>
          </a:p>
        </p:txBody>
      </p:sp>
      <p:sp>
        <p:nvSpPr>
          <p:cNvPr id="30725" name="Symbol zastępczy tekstu 4"/>
          <p:cNvSpPr>
            <a:spLocks noGrp="1"/>
          </p:cNvSpPr>
          <p:nvPr>
            <p:ph type="body" sz="quarter" idx="3"/>
          </p:nvPr>
        </p:nvSpPr>
        <p:spPr bwMode="auto">
          <a:xfrm>
            <a:off x="4643438" y="857250"/>
            <a:ext cx="4041775" cy="639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l-PL" altLang="pl-PL" sz="3200" smtClean="0">
                <a:solidFill>
                  <a:srgbClr val="FF0000"/>
                </a:solidFill>
              </a:rPr>
              <a:t>Efekty negatywne</a:t>
            </a:r>
          </a:p>
        </p:txBody>
      </p:sp>
      <p:sp>
        <p:nvSpPr>
          <p:cNvPr id="30726" name="Symbol zastępczy zawartości 5"/>
          <p:cNvSpPr>
            <a:spLocks noGrp="1"/>
          </p:cNvSpPr>
          <p:nvPr>
            <p:ph sz="quarter" idx="4"/>
          </p:nvPr>
        </p:nvSpPr>
        <p:spPr bwMode="auto">
          <a:xfrm>
            <a:off x="4572000" y="1500188"/>
            <a:ext cx="4391025" cy="43576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l-PL" altLang="pl-PL" sz="2200" dirty="0" smtClean="0"/>
              <a:t>pogorszenie się jakości produkcji roślinnej (głównie pasz zielonych) w wyniku zwiększenia się w ich biomasie stosunku węgla do azotu (C : N).</a:t>
            </a:r>
          </a:p>
          <a:p>
            <a:pPr algn="just"/>
            <a:r>
              <a:rPr lang="pl-PL" altLang="pl-PL" sz="2200" dirty="0" smtClean="0"/>
              <a:t>narastanie wpływu negatywnego suszy (ważna lokalizacja pól w gospodarstwie).</a:t>
            </a:r>
          </a:p>
          <a:p>
            <a:pPr algn="just"/>
            <a:r>
              <a:rPr lang="pl-PL" altLang="pl-PL" sz="2200" dirty="0" smtClean="0"/>
              <a:t>konieczność zwiększonego nawożenia potasem.</a:t>
            </a:r>
          </a:p>
          <a:p>
            <a:pPr algn="just"/>
            <a:r>
              <a:rPr lang="pl-PL" altLang="pl-PL" sz="2200" dirty="0" smtClean="0"/>
              <a:t>konieczność wprowadzania nawadniania upraw polowych (?)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4000" b="1" smtClean="0"/>
              <a:t>Kukurydza – reakcje roślin</a:t>
            </a:r>
          </a:p>
        </p:txBody>
      </p:sp>
      <p:sp>
        <p:nvSpPr>
          <p:cNvPr id="31747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0" y="857232"/>
            <a:ext cx="9144000" cy="5616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l-PL" altLang="pl-PL" dirty="0" smtClean="0"/>
              <a:t>poprawa warunków termicznych w skali całego kraju powoduje zwiększenie możliwości uprawy odmian o FAO 270 i więcej w Polsce,</a:t>
            </a:r>
          </a:p>
          <a:p>
            <a:pPr algn="just"/>
            <a:r>
              <a:rPr lang="pl-PL" altLang="pl-PL" b="1" dirty="0" smtClean="0">
                <a:solidFill>
                  <a:srgbClr val="00B050"/>
                </a:solidFill>
              </a:rPr>
              <a:t>areał kukurydzy na ziarno rok 1990 – 54 tys. ha 2018 rok – 1.191 tys. ha</a:t>
            </a:r>
            <a:r>
              <a:rPr lang="pl-PL" altLang="pl-PL" dirty="0" smtClean="0"/>
              <a:t>,</a:t>
            </a:r>
          </a:p>
          <a:p>
            <a:pPr algn="just"/>
            <a:r>
              <a:rPr lang="pl-PL" altLang="pl-PL" b="1" dirty="0" smtClean="0">
                <a:solidFill>
                  <a:srgbClr val="FF0000"/>
                </a:solidFill>
              </a:rPr>
              <a:t>oddziaływanie suszy na plon ziarna rok 1992 – 3,28 t/ha, 1994 – 3,75 t/ha, 2006 – 4,16 t/ha, 2015 – 4,71</a:t>
            </a:r>
            <a:r>
              <a:rPr lang="pl-PL" altLang="pl-PL" dirty="0" smtClean="0"/>
              <a:t>,</a:t>
            </a:r>
          </a:p>
          <a:p>
            <a:pPr algn="just"/>
            <a:r>
              <a:rPr lang="pl-PL" altLang="pl-PL" dirty="0" smtClean="0"/>
              <a:t>niski współczynnik transpiracji / duże zapotrzebowanie na wodę na 1 hektar,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 bwMode="auto">
          <a:xfrm>
            <a:off x="0" y="71438"/>
            <a:ext cx="9144000" cy="714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4000" b="1" smtClean="0"/>
              <a:t>Plan wykładu</a:t>
            </a:r>
          </a:p>
        </p:txBody>
      </p:sp>
      <p:sp>
        <p:nvSpPr>
          <p:cNvPr id="4099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0" y="857232"/>
            <a:ext cx="9144000" cy="507209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3600" b="1" dirty="0" smtClean="0"/>
              <a:t>Klimat, a co to jest i jaki jest on w Polsce.</a:t>
            </a:r>
          </a:p>
          <a:p>
            <a:r>
              <a:rPr lang="pl-PL" altLang="pl-PL" sz="3600" b="1" dirty="0" smtClean="0"/>
              <a:t>Zmiany klimatu i ich wpływ na produkcję roślinną.</a:t>
            </a:r>
          </a:p>
          <a:p>
            <a:r>
              <a:rPr lang="pl-PL" altLang="pl-PL" sz="3600" b="1" dirty="0" smtClean="0"/>
              <a:t>Reakcje wybranych gatunków upraw polowych na zmiany klimatu w Polsce.</a:t>
            </a:r>
          </a:p>
          <a:p>
            <a:r>
              <a:rPr lang="pl-PL" altLang="pl-PL" sz="3600" b="1" dirty="0" smtClean="0"/>
              <a:t>Wybór odmiany hodowlanej.</a:t>
            </a:r>
          </a:p>
          <a:p>
            <a:r>
              <a:rPr lang="pl-PL" altLang="pl-PL" sz="3600" b="1" dirty="0" smtClean="0"/>
              <a:t>Podsumowanie.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4000" b="1" smtClean="0"/>
              <a:t>Kukurydza – reakcje roślin</a:t>
            </a:r>
          </a:p>
        </p:txBody>
      </p:sp>
      <p:sp>
        <p:nvSpPr>
          <p:cNvPr id="32771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214313" y="857250"/>
            <a:ext cx="8785225" cy="5616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l-PL" altLang="pl-PL" dirty="0" smtClean="0"/>
              <a:t>przyspieszenie terminu siewu – lepsze wykorzystanie wody pozimowej, lecz możliwe wystąpienie stresu temperaturowego (przymrozki późnowiosenne),</a:t>
            </a:r>
          </a:p>
          <a:p>
            <a:pPr algn="just"/>
            <a:r>
              <a:rPr lang="pl-PL" altLang="pl-PL" dirty="0" smtClean="0"/>
              <a:t>słaba reakcja roślin C4 na wzrost stężenia CO</a:t>
            </a:r>
            <a:r>
              <a:rPr lang="pl-PL" altLang="pl-PL" baseline="-25000" dirty="0" smtClean="0"/>
              <a:t>2</a:t>
            </a:r>
            <a:r>
              <a:rPr lang="pl-PL" altLang="pl-PL" dirty="0" smtClean="0"/>
              <a:t> w atmosferze,</a:t>
            </a:r>
          </a:p>
          <a:p>
            <a:pPr algn="just"/>
            <a:r>
              <a:rPr lang="pl-PL" altLang="pl-PL" dirty="0" smtClean="0"/>
              <a:t>możliwe obniżenie plonów ziarna na skutek większego stężenia O</a:t>
            </a:r>
            <a:r>
              <a:rPr lang="pl-PL" altLang="pl-PL" baseline="-25000" dirty="0" smtClean="0"/>
              <a:t>3</a:t>
            </a:r>
            <a:r>
              <a:rPr lang="pl-PL" altLang="pl-PL" dirty="0" smtClean="0"/>
              <a:t> w atmosferze,</a:t>
            </a:r>
          </a:p>
          <a:p>
            <a:pPr algn="just"/>
            <a:r>
              <a:rPr lang="pl-PL" altLang="pl-PL" dirty="0" smtClean="0"/>
              <a:t>rośnie indeks pogodowy plonowania kukurydzy na przestrzeni lat,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4000" b="1" smtClean="0"/>
              <a:t>Kukurydza – reakcje roślin</a:t>
            </a:r>
          </a:p>
        </p:txBody>
      </p:sp>
      <p:sp>
        <p:nvSpPr>
          <p:cNvPr id="33795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179388" y="908050"/>
            <a:ext cx="8785225" cy="5616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l-PL" altLang="pl-PL" dirty="0" smtClean="0"/>
              <a:t>zbyt wysoka temperatura powietrza (powyżej 36ºC) powoduje zasychanie pyłku – słabe wykształcanie ziarna (rok 2015, lokalnie 2018),</a:t>
            </a:r>
          </a:p>
          <a:p>
            <a:pPr algn="just"/>
            <a:r>
              <a:rPr lang="pl-PL" altLang="pl-PL" dirty="0" smtClean="0"/>
              <a:t>pogodowe warunki ekstremalne (deszcze nawalne, gradobicia, trąby powietrzne) – spływy materiału siewnego, uszkodzenia roślin, wyłamywanie, wyleganie roślin,</a:t>
            </a:r>
          </a:p>
          <a:p>
            <a:pPr algn="just"/>
            <a:r>
              <a:rPr lang="pl-PL" altLang="pl-PL" dirty="0" smtClean="0"/>
              <a:t>duża zmienność plonowania w zależności od rozkładu opadów w sezonie wegetacyjnym.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ytuł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4000" b="1" smtClean="0"/>
              <a:t>Soja – reakcje roślin</a:t>
            </a:r>
          </a:p>
        </p:txBody>
      </p:sp>
      <p:sp>
        <p:nvSpPr>
          <p:cNvPr id="35843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0" y="1071563"/>
            <a:ext cx="9144000" cy="5054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l-PL" altLang="pl-PL" dirty="0" smtClean="0"/>
              <a:t>poprawa warunków termicznych w skali całego kraju powoduje zwiększenie możliwości uprawy odmian 0000 lub 000 na terenach południowej, centralnej i północno-zachodniej części Polski,</a:t>
            </a:r>
          </a:p>
          <a:p>
            <a:pPr algn="just"/>
            <a:r>
              <a:rPr lang="pl-PL" altLang="pl-PL" b="1" dirty="0" smtClean="0">
                <a:solidFill>
                  <a:srgbClr val="00B050"/>
                </a:solidFill>
              </a:rPr>
              <a:t>areał soi na nasiona rok 1990 – 0,5 tys. ha 2015 rok – 20 tys. ha, 2018 – 15 tys. ha, 2019 – 19,5 tys. ha,</a:t>
            </a:r>
          </a:p>
          <a:p>
            <a:pPr algn="just"/>
            <a:r>
              <a:rPr lang="pl-PL" altLang="pl-PL" dirty="0" smtClean="0">
                <a:solidFill>
                  <a:srgbClr val="000000"/>
                </a:solidFill>
              </a:rPr>
              <a:t>rośnie indeks pogodowy plonowania soi na przestrzeni lat,</a:t>
            </a:r>
          </a:p>
          <a:p>
            <a:pPr algn="just"/>
            <a:r>
              <a:rPr lang="pl-PL" altLang="pl-PL" b="1" dirty="0" smtClean="0">
                <a:solidFill>
                  <a:srgbClr val="FF0000"/>
                </a:solidFill>
              </a:rPr>
              <a:t>stres suszy – słabe wiązanie N</a:t>
            </a:r>
            <a:r>
              <a:rPr lang="pl-PL" altLang="pl-PL" b="1" baseline="-25000" dirty="0" smtClean="0">
                <a:solidFill>
                  <a:srgbClr val="FF0000"/>
                </a:solidFill>
              </a:rPr>
              <a:t>2</a:t>
            </a:r>
            <a:r>
              <a:rPr lang="pl-PL" altLang="pl-PL" b="1" dirty="0" smtClean="0">
                <a:solidFill>
                  <a:srgbClr val="FF0000"/>
                </a:solidFill>
              </a:rPr>
              <a:t> z atmosfery,</a:t>
            </a:r>
          </a:p>
          <a:p>
            <a:pPr algn="just"/>
            <a:endParaRPr lang="pl-PL" altLang="pl-PL" dirty="0" smtClean="0">
              <a:solidFill>
                <a:srgbClr val="000000"/>
              </a:solidFill>
            </a:endParaRPr>
          </a:p>
          <a:p>
            <a:pPr algn="just"/>
            <a:endParaRPr lang="pl-PL" altLang="pl-P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ytuł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4000" b="1" smtClean="0"/>
              <a:t>Soja – reakcje roślin</a:t>
            </a:r>
          </a:p>
        </p:txBody>
      </p:sp>
      <p:sp>
        <p:nvSpPr>
          <p:cNvPr id="36867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0" y="1071563"/>
            <a:ext cx="9144000" cy="53101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l-PL" altLang="pl-PL" dirty="0" smtClean="0"/>
              <a:t>niejednoznaczny wpływ terminu siewu na cechy morfologiczne roślin – wysokość osadzenia I strąka (rok 2015, 2018),</a:t>
            </a:r>
          </a:p>
          <a:p>
            <a:pPr algn="just"/>
            <a:r>
              <a:rPr lang="pl-PL" altLang="pl-PL" dirty="0" smtClean="0">
                <a:solidFill>
                  <a:srgbClr val="000000"/>
                </a:solidFill>
              </a:rPr>
              <a:t>anormalne wykształcanie i dojrzewanie nasion w strąkach, niespotykane pękanie strąków, osypywanie nasion (rok 2015, 2018),</a:t>
            </a:r>
          </a:p>
          <a:p>
            <a:pPr algn="just"/>
            <a:r>
              <a:rPr lang="pl-PL" altLang="pl-PL" dirty="0" smtClean="0">
                <a:solidFill>
                  <a:srgbClr val="000000"/>
                </a:solidFill>
              </a:rPr>
              <a:t>możliwa duża zmienność plonowania (300-4000 kg),</a:t>
            </a:r>
          </a:p>
          <a:p>
            <a:pPr algn="just"/>
            <a:r>
              <a:rPr lang="pl-PL" altLang="pl-PL" dirty="0" smtClean="0">
                <a:solidFill>
                  <a:srgbClr val="000000"/>
                </a:solidFill>
              </a:rPr>
              <a:t>uprawa roślin wysokobiałkowych – sprawa dopłat. </a:t>
            </a:r>
          </a:p>
          <a:p>
            <a:pPr algn="just"/>
            <a:endParaRPr lang="pl-PL" altLang="pl-P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ytuł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4000" b="1" smtClean="0"/>
              <a:t>Pszenica (forma jara) – reakcje roślin</a:t>
            </a:r>
          </a:p>
        </p:txBody>
      </p:sp>
      <p:sp>
        <p:nvSpPr>
          <p:cNvPr id="37891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179388" y="1071563"/>
            <a:ext cx="8785225" cy="5054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l-PL" altLang="pl-PL" dirty="0" smtClean="0"/>
              <a:t>stopniowe zmniejszenie areału uprawy do poziomu około 250 tys. ha – wyjątek rok 2013 –700 tys. ha z powodu znacznego wymarznięcia form ozimych zbóż,</a:t>
            </a:r>
          </a:p>
          <a:p>
            <a:pPr algn="just"/>
            <a:r>
              <a:rPr lang="pl-PL" altLang="pl-PL" dirty="0" smtClean="0"/>
              <a:t>wcześniejsze terminy siewu, lepszy początkowy rozwój roślin (wschody, krzewienie),</a:t>
            </a:r>
          </a:p>
          <a:p>
            <a:pPr algn="just"/>
            <a:r>
              <a:rPr lang="pl-PL" altLang="pl-PL" dirty="0" smtClean="0"/>
              <a:t>stres suszy przypadający na fazy intensywnego wzrostu i rozwoju, kwitnienie, wykształcanie i dojrzewanie ziarniaków,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ytuł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4000" b="1" smtClean="0"/>
              <a:t>Pszenica (forma jara) – reakcje roślin</a:t>
            </a:r>
          </a:p>
        </p:txBody>
      </p:sp>
      <p:sp>
        <p:nvSpPr>
          <p:cNvPr id="38915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0" y="1071563"/>
            <a:ext cx="9144000" cy="5381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l-PL" altLang="pl-PL" dirty="0" smtClean="0"/>
              <a:t>słabe wykorzystanie makro i mikroskładników podanych w formie sypkiej – szczególnie widoczne w 2015, 2018, 2019 roku,</a:t>
            </a:r>
          </a:p>
          <a:p>
            <a:pPr algn="just"/>
            <a:r>
              <a:rPr lang="pl-PL" altLang="pl-PL" dirty="0" smtClean="0"/>
              <a:t>w warunkach niedoboru opadów silne zmniejszenie masy 1000 ziaren, pogorszenie parametrów jakościowych ziarna,</a:t>
            </a:r>
          </a:p>
          <a:p>
            <a:pPr algn="just"/>
            <a:r>
              <a:rPr lang="pl-PL" altLang="pl-PL" dirty="0" smtClean="0"/>
              <a:t>konieczność zmian „standardowej” agrotechniki np. aspekt stosowania regulatorów wzrostu,</a:t>
            </a:r>
          </a:p>
          <a:p>
            <a:pPr algn="just"/>
            <a:r>
              <a:rPr lang="pl-PL" altLang="pl-PL" dirty="0" smtClean="0"/>
              <a:t>rozwój ścieżki hodowlanej „</a:t>
            </a:r>
            <a:r>
              <a:rPr lang="pl-PL" altLang="pl-PL" dirty="0" err="1" smtClean="0"/>
              <a:t>antystres</a:t>
            </a:r>
            <a:r>
              <a:rPr lang="pl-PL" altLang="pl-PL" dirty="0" smtClean="0"/>
              <a:t>”.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ytuł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4000" b="1" smtClean="0"/>
              <a:t>Rzepak (forma ozima) – reakcje roślin</a:t>
            </a:r>
          </a:p>
        </p:txBody>
      </p:sp>
      <p:sp>
        <p:nvSpPr>
          <p:cNvPr id="39939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142875" y="857250"/>
            <a:ext cx="8858250" cy="5237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l-PL" altLang="pl-PL" dirty="0" smtClean="0"/>
              <a:t>areał uprawy uzależniony w dużym stopniu od koniunktury ekonomicznej,</a:t>
            </a:r>
          </a:p>
          <a:p>
            <a:pPr algn="just"/>
            <a:r>
              <a:rPr lang="pl-PL" altLang="pl-PL" dirty="0" smtClean="0"/>
              <a:t>tendencja do opóźniania terminu siewu – bez negatywnych konsekwencji (różne lata – różne sytuacje),</a:t>
            </a:r>
          </a:p>
          <a:p>
            <a:pPr algn="just"/>
            <a:r>
              <a:rPr lang="pl-PL" altLang="pl-PL" dirty="0" smtClean="0"/>
              <a:t>presja jesiennych szkodników (pchełki, gnatarz rzepakowiec, chowacz galasówek) i chorób (kiła kapusty, sucha zgnilizna kapustnych),</a:t>
            </a:r>
          </a:p>
          <a:p>
            <a:pPr algn="just"/>
            <a:r>
              <a:rPr lang="pl-PL" altLang="pl-PL" dirty="0" smtClean="0"/>
              <a:t>nadmierny jesienny rozwój wegetatywny – konieczność 2 lub 3 x stosowania triazoli,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4000" b="1" smtClean="0"/>
              <a:t>Rzepak (forma ozima) – reakcje roślin</a:t>
            </a:r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107950" y="857250"/>
            <a:ext cx="9036050" cy="5237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l-PL" altLang="pl-PL" dirty="0" smtClean="0"/>
              <a:t>wspomaganie rozwoju systemu korzeniowego, utajona zimowa wegetacja +2ºC gleby – późnojesienne nawożenie N stabilizowane moczniki (Republika Czeska, Słowacja),</a:t>
            </a:r>
          </a:p>
          <a:p>
            <a:pPr algn="just"/>
            <a:r>
              <a:rPr lang="pl-PL" altLang="pl-PL" dirty="0" smtClean="0"/>
              <a:t>minimalizacja czynników stresowych podczas wiosenno-letniej wegetacji rzepaku – aplikacja biostymulatorów,</a:t>
            </a:r>
          </a:p>
          <a:p>
            <a:pPr algn="just"/>
            <a:r>
              <a:rPr lang="pl-PL" altLang="pl-PL" dirty="0" smtClean="0"/>
              <a:t>przyspieszenie fazy kwitnienia rzepaku i zawiązywania łuszczyn,</a:t>
            </a:r>
          </a:p>
          <a:p>
            <a:pPr algn="just"/>
            <a:r>
              <a:rPr lang="pl-PL" altLang="pl-PL" dirty="0" smtClean="0"/>
              <a:t>słabe wypełnienie łuszczyn nasionami – stres suszy,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ytuł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4000" b="1" smtClean="0"/>
              <a:t>Rzepak (forma ozima) – reakcje roślin</a:t>
            </a:r>
          </a:p>
        </p:txBody>
      </p:sp>
      <p:sp>
        <p:nvSpPr>
          <p:cNvPr id="41987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71438" y="857250"/>
            <a:ext cx="8928100" cy="5237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l-PL" altLang="pl-PL" dirty="0" smtClean="0"/>
              <a:t>zmiany składu chemicznego nasion rzepaku podczas wykształcania dojrzewania – większe gromadzenie białka w przypadku niedoborów wody = niższa koncentracja tłuszczu,</a:t>
            </a:r>
          </a:p>
          <a:p>
            <a:pPr algn="just"/>
            <a:r>
              <a:rPr lang="pl-PL" altLang="pl-PL" dirty="0" smtClean="0"/>
              <a:t>pogodowe warunki ekstremalne (deszcze nawalne, gradobicia, trąby powietrzne) – spływy materiału siewnego, uszkodzenia roślin, wyłamywanie, wyleganie roślin, pękanie łuszczyn, osypywanie nasion,</a:t>
            </a:r>
          </a:p>
          <a:p>
            <a:pPr algn="just"/>
            <a:r>
              <a:rPr lang="pl-PL" altLang="pl-PL" dirty="0" smtClean="0"/>
              <a:t>intensywny postęp hodowlany – nowe odmiany.</a:t>
            </a:r>
          </a:p>
          <a:p>
            <a:pPr algn="just"/>
            <a:endParaRPr lang="pl-PL" altLang="pl-P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FDF3312-9682-4B94-B34C-7757A53CE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81" y="40291"/>
            <a:ext cx="8229600" cy="8509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800" b="1" dirty="0"/>
              <a:t>Rzepak ozimy. PDO. Rok zbioru 2018</a:t>
            </a:r>
            <a:br>
              <a:rPr lang="pl-PL" sz="2800" b="1" dirty="0"/>
            </a:br>
            <a:r>
              <a:rPr lang="pl-PL" sz="2800" b="1" dirty="0"/>
              <a:t>Odmiany populacyjne</a:t>
            </a:r>
            <a:endParaRPr lang="en-GB" sz="2800" b="1" dirty="0"/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="" xmlns:a16="http://schemas.microsoft.com/office/drawing/2014/main" id="{84C4A570-5BA7-4859-A924-7A97CC41F6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388" y="1011238"/>
          <a:ext cx="8712201" cy="289462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320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45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86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86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586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4675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675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4675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2314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2314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2314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365638">
                <a:tc rowSpan="3">
                  <a:txBody>
                    <a:bodyPr/>
                    <a:lstStyle/>
                    <a:p>
                      <a:r>
                        <a:rPr lang="pl-PL" sz="1400" dirty="0"/>
                        <a:t>Lp.</a:t>
                      </a: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Odmiana</a:t>
                      </a:r>
                      <a:endParaRPr lang="en-GB" sz="1800" b="1" dirty="0"/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Susza</a:t>
                      </a:r>
                      <a:endParaRPr lang="en-GB" sz="1800" b="1" dirty="0"/>
                    </a:p>
                  </a:txBody>
                  <a:tcPr marL="91278" marR="91278" marT="45647" marB="45647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 marL="91286" marR="91286" marT="45643" marB="45643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Bez suszy</a:t>
                      </a:r>
                      <a:endParaRPr lang="en-GB" sz="1800" b="1" dirty="0"/>
                    </a:p>
                  </a:txBody>
                  <a:tcPr marL="91278" marR="91278" marT="45647" marB="45647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 marL="91286" marR="91286" marT="45643" marB="45643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Opóźniony</a:t>
                      </a:r>
                      <a:r>
                        <a:rPr lang="pl-PL" sz="1800" b="1" baseline="0" dirty="0"/>
                        <a:t> zbiór</a:t>
                      </a:r>
                      <a:endParaRPr lang="en-GB" sz="1800" b="1" dirty="0"/>
                    </a:p>
                  </a:txBody>
                  <a:tcPr marL="91278" marR="91278" marT="45647" marB="45647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 marL="91286" marR="91286" marT="45643" marB="45643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63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FF0000"/>
                          </a:solidFill>
                        </a:rPr>
                        <a:t>37,6 </a:t>
                      </a:r>
                      <a:r>
                        <a:rPr lang="pl-PL" sz="1800" b="1" dirty="0" err="1">
                          <a:solidFill>
                            <a:srgbClr val="FF0000"/>
                          </a:solidFill>
                        </a:rPr>
                        <a:t>dt</a:t>
                      </a:r>
                      <a:r>
                        <a:rPr lang="pl-PL" sz="1800" b="1" dirty="0">
                          <a:solidFill>
                            <a:srgbClr val="FF0000"/>
                          </a:solidFill>
                        </a:rPr>
                        <a:t> z ha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278" marR="91278" marT="45647" marB="45647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 marL="91286" marR="91286" marT="45643" marB="45643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FF0000"/>
                          </a:solidFill>
                        </a:rPr>
                        <a:t>51,4 </a:t>
                      </a:r>
                      <a:r>
                        <a:rPr lang="pl-PL" sz="1800" b="1" dirty="0" err="1">
                          <a:solidFill>
                            <a:srgbClr val="FF0000"/>
                          </a:solidFill>
                        </a:rPr>
                        <a:t>dt</a:t>
                      </a:r>
                      <a:r>
                        <a:rPr lang="pl-PL" sz="1800" b="1" dirty="0">
                          <a:solidFill>
                            <a:srgbClr val="FF0000"/>
                          </a:solidFill>
                        </a:rPr>
                        <a:t> z ha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278" marR="91278" marT="45647" marB="45647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 marL="91286" marR="91286" marT="45643" marB="45643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FF0000"/>
                          </a:solidFill>
                        </a:rPr>
                        <a:t>42,6 </a:t>
                      </a:r>
                      <a:r>
                        <a:rPr lang="pl-PL" sz="1800" b="1" dirty="0" err="1">
                          <a:solidFill>
                            <a:srgbClr val="FF0000"/>
                          </a:solidFill>
                        </a:rPr>
                        <a:t>dt</a:t>
                      </a:r>
                      <a:r>
                        <a:rPr lang="pl-PL" sz="1800" b="1" dirty="0">
                          <a:solidFill>
                            <a:srgbClr val="FF0000"/>
                          </a:solidFill>
                        </a:rPr>
                        <a:t> z ha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278" marR="91278" marT="45647" marB="45647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 marL="91286" marR="91286" marT="45643" marB="45643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155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err="1"/>
                        <a:t>dt</a:t>
                      </a:r>
                      <a:endParaRPr lang="en-GB" sz="1600" b="1" dirty="0"/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% wz.</a:t>
                      </a:r>
                      <a:endParaRPr lang="en-GB" sz="1600" b="1" dirty="0"/>
                    </a:p>
                  </a:txBody>
                  <a:tcPr marL="91278" marR="91278" marT="45647" marB="45647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spc="-150" dirty="0"/>
                        <a:t>lokata</a:t>
                      </a:r>
                      <a:endParaRPr lang="en-GB" sz="1600" b="1" spc="-150" dirty="0"/>
                    </a:p>
                  </a:txBody>
                  <a:tcPr marL="91278" marR="91278" marT="45647" marB="45647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err="1"/>
                        <a:t>dt</a:t>
                      </a:r>
                      <a:endParaRPr lang="en-GB" sz="1600" b="1" dirty="0"/>
                    </a:p>
                  </a:txBody>
                  <a:tcPr marL="91278" marR="91278" marT="45647" marB="45647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% wz.</a:t>
                      </a:r>
                      <a:endParaRPr lang="en-GB" sz="1600" b="1" dirty="0"/>
                    </a:p>
                  </a:txBody>
                  <a:tcPr marL="91278" marR="91278" marT="45647" marB="45647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spc="-150" dirty="0"/>
                        <a:t>lokata</a:t>
                      </a:r>
                      <a:endParaRPr lang="en-GB" sz="1600" b="1" spc="-150" dirty="0"/>
                    </a:p>
                  </a:txBody>
                  <a:tcPr marL="91278" marR="91278" marT="45647" marB="45647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err="1"/>
                        <a:t>dt</a:t>
                      </a:r>
                      <a:endParaRPr lang="en-GB" sz="1600" b="1" dirty="0"/>
                    </a:p>
                  </a:txBody>
                  <a:tcPr marL="91278" marR="91278" marT="45647" marB="45647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% wz.</a:t>
                      </a:r>
                      <a:endParaRPr lang="en-GB" sz="1600" b="1" dirty="0"/>
                    </a:p>
                  </a:txBody>
                  <a:tcPr marL="91278" marR="91278" marT="45647" marB="45647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spc="-150" dirty="0"/>
                        <a:t>lokata</a:t>
                      </a:r>
                      <a:endParaRPr lang="en-GB" sz="1600" b="1" spc="-150" dirty="0"/>
                    </a:p>
                  </a:txBody>
                  <a:tcPr marL="91278" marR="91278" marT="45647" marB="45647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5638">
                <a:tc>
                  <a:txBody>
                    <a:bodyPr/>
                    <a:lstStyle/>
                    <a:p>
                      <a:pPr algn="r"/>
                      <a:r>
                        <a:rPr lang="pl-PL" sz="1600" b="0" dirty="0"/>
                        <a:t>1</a:t>
                      </a: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0" dirty="0">
                          <a:solidFill>
                            <a:schemeClr val="tx1"/>
                          </a:solidFill>
                        </a:rPr>
                        <a:t>SY Ilona      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(p)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chemeClr val="tx1"/>
                          </a:solidFill>
                        </a:rPr>
                        <a:t>37,0</a:t>
                      </a:r>
                      <a:endParaRPr lang="en-GB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i="0" dirty="0">
                          <a:solidFill>
                            <a:srgbClr val="C00000"/>
                          </a:solidFill>
                        </a:rPr>
                        <a:t>98</a:t>
                      </a:r>
                      <a:endParaRPr lang="en-GB" sz="1800" b="1" i="0" dirty="0">
                        <a:solidFill>
                          <a:srgbClr val="C00000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chemeClr val="tx1"/>
                          </a:solidFill>
                        </a:rPr>
                        <a:t>51,4</a:t>
                      </a:r>
                      <a:endParaRPr lang="en-GB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i="0" dirty="0">
                          <a:solidFill>
                            <a:srgbClr val="C00000"/>
                          </a:solidFill>
                        </a:rPr>
                        <a:t>100</a:t>
                      </a:r>
                      <a:endParaRPr lang="en-GB" sz="1800" b="1" i="0" dirty="0">
                        <a:solidFill>
                          <a:srgbClr val="C00000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GB" sz="1800" b="0" i="0" dirty="0">
                        <a:solidFill>
                          <a:srgbClr val="0000FF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chemeClr val="tx1"/>
                          </a:solidFill>
                        </a:rPr>
                        <a:t>45,8</a:t>
                      </a:r>
                      <a:endParaRPr lang="en-GB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i="0" dirty="0">
                          <a:solidFill>
                            <a:srgbClr val="C00000"/>
                          </a:solidFill>
                        </a:rPr>
                        <a:t>107</a:t>
                      </a:r>
                      <a:endParaRPr lang="en-GB" sz="1800" b="1" i="0" dirty="0">
                        <a:solidFill>
                          <a:srgbClr val="C00000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GB" sz="1800" b="0" i="0" dirty="0">
                        <a:solidFill>
                          <a:srgbClr val="0000FF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638">
                <a:tc>
                  <a:txBody>
                    <a:bodyPr/>
                    <a:lstStyle/>
                    <a:p>
                      <a:pPr algn="r"/>
                      <a:r>
                        <a:rPr lang="pl-PL" sz="1600" b="0" dirty="0"/>
                        <a:t>2</a:t>
                      </a: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0" dirty="0">
                          <a:solidFill>
                            <a:schemeClr val="tx1"/>
                          </a:solidFill>
                        </a:rPr>
                        <a:t>SY </a:t>
                      </a:r>
                      <a:r>
                        <a:rPr lang="pl-PL" sz="1800" b="0" dirty="0" err="1">
                          <a:solidFill>
                            <a:schemeClr val="tx1"/>
                          </a:solidFill>
                        </a:rPr>
                        <a:t>Rokas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chemeClr val="tx1"/>
                          </a:solidFill>
                        </a:rPr>
                        <a:t>35,4</a:t>
                      </a:r>
                      <a:endParaRPr lang="en-GB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i="0" dirty="0">
                          <a:solidFill>
                            <a:srgbClr val="C00000"/>
                          </a:solidFill>
                        </a:rPr>
                        <a:t>94</a:t>
                      </a:r>
                      <a:endParaRPr lang="en-GB" sz="1800" b="1" i="0" dirty="0">
                        <a:solidFill>
                          <a:srgbClr val="C00000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en-GB" sz="1800" b="0" i="0" dirty="0">
                        <a:solidFill>
                          <a:srgbClr val="0000FF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chemeClr val="tx1"/>
                          </a:solidFill>
                        </a:rPr>
                        <a:t>49,0</a:t>
                      </a:r>
                      <a:endParaRPr lang="en-GB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i="0" dirty="0">
                          <a:solidFill>
                            <a:srgbClr val="C00000"/>
                          </a:solidFill>
                        </a:rPr>
                        <a:t>95</a:t>
                      </a:r>
                      <a:endParaRPr lang="en-GB" sz="1800" b="1" i="0" dirty="0">
                        <a:solidFill>
                          <a:srgbClr val="C00000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rgbClr val="0000FF"/>
                          </a:solidFill>
                        </a:rPr>
                        <a:t>5</a:t>
                      </a:r>
                      <a:endParaRPr lang="en-GB" sz="1800" b="0" i="0" dirty="0">
                        <a:solidFill>
                          <a:srgbClr val="0000FF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chemeClr val="tx1"/>
                          </a:solidFill>
                        </a:rPr>
                        <a:t>41,9</a:t>
                      </a:r>
                      <a:endParaRPr lang="en-GB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i="0" dirty="0">
                          <a:solidFill>
                            <a:srgbClr val="C00000"/>
                          </a:solidFill>
                        </a:rPr>
                        <a:t>98</a:t>
                      </a:r>
                      <a:endParaRPr lang="en-GB" sz="1800" b="1" i="0" dirty="0">
                        <a:solidFill>
                          <a:srgbClr val="C00000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dirty="0">
                          <a:solidFill>
                            <a:srgbClr val="0000FF"/>
                          </a:solidFill>
                        </a:rPr>
                        <a:t>2</a:t>
                      </a: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5638">
                <a:tc>
                  <a:txBody>
                    <a:bodyPr/>
                    <a:lstStyle/>
                    <a:p>
                      <a:pPr algn="r"/>
                      <a:r>
                        <a:rPr lang="pl-PL" sz="1600" b="0" dirty="0"/>
                        <a:t>3</a:t>
                      </a: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0" dirty="0" err="1">
                          <a:solidFill>
                            <a:schemeClr val="tx1"/>
                          </a:solidFill>
                        </a:rPr>
                        <a:t>Birdy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chemeClr val="tx1"/>
                          </a:solidFill>
                        </a:rPr>
                        <a:t>35,4</a:t>
                      </a:r>
                      <a:endParaRPr lang="en-GB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i="0" dirty="0">
                          <a:solidFill>
                            <a:srgbClr val="C00000"/>
                          </a:solidFill>
                        </a:rPr>
                        <a:t>94</a:t>
                      </a:r>
                      <a:endParaRPr lang="en-GB" sz="1800" b="1" i="0" dirty="0">
                        <a:solidFill>
                          <a:srgbClr val="C00000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rgbClr val="0000FF"/>
                          </a:solidFill>
                        </a:rPr>
                        <a:t>3</a:t>
                      </a:r>
                      <a:endParaRPr lang="en-GB" sz="1800" b="0" i="0" dirty="0">
                        <a:solidFill>
                          <a:srgbClr val="0000FF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chemeClr val="tx1"/>
                          </a:solidFill>
                        </a:rPr>
                        <a:t>47,4</a:t>
                      </a:r>
                      <a:endParaRPr lang="en-GB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i="0" dirty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GB" sz="18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rgbClr val="0000FF"/>
                          </a:solidFill>
                        </a:rPr>
                        <a:t>8</a:t>
                      </a:r>
                      <a:endParaRPr lang="en-GB" sz="1800" b="0" i="0" dirty="0">
                        <a:solidFill>
                          <a:srgbClr val="0000FF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chemeClr val="tx1"/>
                          </a:solidFill>
                        </a:rPr>
                        <a:t>40,4</a:t>
                      </a:r>
                      <a:endParaRPr lang="en-GB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i="0" dirty="0">
                          <a:solidFill>
                            <a:srgbClr val="C00000"/>
                          </a:solidFill>
                        </a:rPr>
                        <a:t>95</a:t>
                      </a:r>
                      <a:endParaRPr lang="en-GB" sz="1800" b="1" i="0" dirty="0">
                        <a:solidFill>
                          <a:srgbClr val="C00000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rgbClr val="0000FF"/>
                          </a:solidFill>
                        </a:rPr>
                        <a:t>3</a:t>
                      </a:r>
                      <a:endParaRPr lang="en-GB" sz="1800" b="0" i="0" dirty="0">
                        <a:solidFill>
                          <a:srgbClr val="0000FF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5638">
                <a:tc>
                  <a:txBody>
                    <a:bodyPr/>
                    <a:lstStyle/>
                    <a:p>
                      <a:pPr algn="r"/>
                      <a:r>
                        <a:rPr lang="pl-PL" sz="1600" b="0" dirty="0"/>
                        <a:t>4</a:t>
                      </a: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0" dirty="0">
                          <a:solidFill>
                            <a:schemeClr val="tx1"/>
                          </a:solidFill>
                        </a:rPr>
                        <a:t>Adriana     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(w)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chemeClr val="tx1"/>
                          </a:solidFill>
                        </a:rPr>
                        <a:t>33,9</a:t>
                      </a:r>
                      <a:endParaRPr lang="en-GB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i="0" dirty="0">
                          <a:solidFill>
                            <a:srgbClr val="C00000"/>
                          </a:solidFill>
                        </a:rPr>
                        <a:t>90</a:t>
                      </a:r>
                      <a:endParaRPr lang="en-GB" sz="1800" b="1" i="0" dirty="0">
                        <a:solidFill>
                          <a:srgbClr val="C00000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en-GB" sz="1800" b="0" i="0" dirty="0">
                        <a:solidFill>
                          <a:srgbClr val="0000FF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chemeClr val="tx1"/>
                          </a:solidFill>
                        </a:rPr>
                        <a:t>49,7</a:t>
                      </a:r>
                      <a:endParaRPr lang="en-GB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i="0" dirty="0">
                          <a:solidFill>
                            <a:srgbClr val="C00000"/>
                          </a:solidFill>
                        </a:rPr>
                        <a:t>97</a:t>
                      </a:r>
                      <a:endParaRPr lang="en-GB" sz="1800" b="1" i="0" dirty="0">
                        <a:solidFill>
                          <a:srgbClr val="C00000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en-GB" sz="1800" b="0" i="0" dirty="0">
                        <a:solidFill>
                          <a:srgbClr val="0000FF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chemeClr val="tx1"/>
                          </a:solidFill>
                        </a:rPr>
                        <a:t>38,2</a:t>
                      </a:r>
                      <a:endParaRPr lang="en-GB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i="0" dirty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GB" sz="18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dirty="0">
                          <a:solidFill>
                            <a:srgbClr val="0000FF"/>
                          </a:solidFill>
                        </a:rPr>
                        <a:t>8</a:t>
                      </a: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5638">
                <a:tc>
                  <a:txBody>
                    <a:bodyPr/>
                    <a:lstStyle/>
                    <a:p>
                      <a:pPr algn="r"/>
                      <a:r>
                        <a:rPr lang="pl-PL" sz="1600" b="0" dirty="0"/>
                        <a:t>5</a:t>
                      </a: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0" dirty="0">
                          <a:solidFill>
                            <a:schemeClr val="tx1"/>
                          </a:solidFill>
                        </a:rPr>
                        <a:t>ES </a:t>
                      </a:r>
                      <a:r>
                        <a:rPr lang="pl-PL" sz="1800" b="0" dirty="0" err="1">
                          <a:solidFill>
                            <a:schemeClr val="tx1"/>
                          </a:solidFill>
                        </a:rPr>
                        <a:t>Valegro</a:t>
                      </a:r>
                      <a:r>
                        <a:rPr lang="pl-PL" sz="1800" b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p)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chemeClr val="tx1"/>
                          </a:solidFill>
                        </a:rPr>
                        <a:t>33,7</a:t>
                      </a:r>
                      <a:endParaRPr lang="en-GB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i="0" dirty="0">
                          <a:solidFill>
                            <a:srgbClr val="C00000"/>
                          </a:solidFill>
                        </a:rPr>
                        <a:t>90</a:t>
                      </a:r>
                      <a:endParaRPr lang="en-GB" sz="1800" b="1" i="0" dirty="0">
                        <a:solidFill>
                          <a:srgbClr val="C00000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rgbClr val="0000FF"/>
                          </a:solidFill>
                        </a:rPr>
                        <a:t>5</a:t>
                      </a:r>
                      <a:endParaRPr lang="en-GB" sz="1800" b="0" i="0" dirty="0">
                        <a:solidFill>
                          <a:srgbClr val="0000FF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chemeClr val="tx1"/>
                          </a:solidFill>
                        </a:rPr>
                        <a:t>49,2</a:t>
                      </a:r>
                      <a:endParaRPr lang="en-GB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i="0" dirty="0">
                          <a:solidFill>
                            <a:srgbClr val="C00000"/>
                          </a:solidFill>
                        </a:rPr>
                        <a:t>96</a:t>
                      </a:r>
                      <a:endParaRPr lang="en-GB" sz="1800" b="1" i="0" dirty="0">
                        <a:solidFill>
                          <a:srgbClr val="C00000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rgbClr val="0000FF"/>
                          </a:solidFill>
                        </a:rPr>
                        <a:t>3</a:t>
                      </a:r>
                      <a:endParaRPr lang="en-GB" sz="1800" b="0" i="0" dirty="0">
                        <a:solidFill>
                          <a:srgbClr val="0000FF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chemeClr val="tx1"/>
                          </a:solidFill>
                        </a:rPr>
                        <a:t>40,2</a:t>
                      </a:r>
                      <a:endParaRPr lang="en-GB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i="0" dirty="0">
                          <a:solidFill>
                            <a:srgbClr val="C00000"/>
                          </a:solidFill>
                        </a:rPr>
                        <a:t>94</a:t>
                      </a:r>
                      <a:endParaRPr lang="en-GB" sz="1800" b="1" i="0" dirty="0">
                        <a:solidFill>
                          <a:srgbClr val="C00000"/>
                        </a:solidFill>
                      </a:endParaRP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dirty="0">
                          <a:solidFill>
                            <a:srgbClr val="0000FF"/>
                          </a:solidFill>
                        </a:rPr>
                        <a:t>4</a:t>
                      </a:r>
                    </a:p>
                  </a:txBody>
                  <a:tcPr marL="91278" marR="91278" marT="45647" marB="45647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23254006-88C3-4DA9-A5AC-84B2D2E41EB0}"/>
              </a:ext>
            </a:extLst>
          </p:cNvPr>
          <p:cNvSpPr/>
          <p:nvPr/>
        </p:nvSpPr>
        <p:spPr>
          <a:xfrm>
            <a:off x="3348038" y="6351588"/>
            <a:ext cx="131603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GB" b="1" spc="-150" dirty="0">
              <a:latin typeface="Arial" charset="0"/>
              <a:cs typeface="+mn-cs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="" xmlns:a16="http://schemas.microsoft.com/office/drawing/2014/main" id="{3E9D093E-E2F6-430A-8C11-09AAC50F0870}"/>
              </a:ext>
            </a:extLst>
          </p:cNvPr>
          <p:cNvSpPr txBox="1">
            <a:spLocks/>
          </p:cNvSpPr>
          <p:nvPr/>
        </p:nvSpPr>
        <p:spPr>
          <a:xfrm>
            <a:off x="142844" y="4000504"/>
            <a:ext cx="8786874" cy="5969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Wzorzec – średnia badanych odmian (74); liczba badanych odmian populacyjnych – 16</a:t>
            </a:r>
          </a:p>
          <a:p>
            <a:pPr fontAlgn="auto">
              <a:spcAft>
                <a:spcPts val="0"/>
              </a:spcAft>
              <a:defRPr/>
            </a:pPr>
            <a:endParaRPr lang="pl-PL" sz="1400" b="1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3168" name="Prostokąt 7"/>
          <p:cNvSpPr>
            <a:spLocks noChangeArrowheads="1"/>
          </p:cNvSpPr>
          <p:nvPr/>
        </p:nvSpPr>
        <p:spPr bwMode="auto">
          <a:xfrm>
            <a:off x="71406" y="4357694"/>
            <a:ext cx="8929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dirty="0"/>
              <a:t>Źródło: Plonowanie gatunków i odmian roślin rolniczych w warunkach suszy</a:t>
            </a:r>
          </a:p>
          <a:p>
            <a:r>
              <a:rPr lang="pl-PL" altLang="pl-PL" dirty="0"/>
              <a:t>Józef Zych, Zakład Badania i Oceny WGO, COBORU, Konferencje Metodyczne, 2019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1066800"/>
            <a:ext cx="9144000" cy="5410200"/>
          </a:xfrm>
          <a:noFill/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l-PL" sz="3600" b="1" dirty="0" smtClean="0">
                <a:solidFill>
                  <a:schemeClr val="accent2"/>
                </a:solidFill>
                <a:latin typeface="Arial" pitchFamily="34" charset="0"/>
              </a:rPr>
              <a:t>Klimat - </a:t>
            </a:r>
            <a:r>
              <a:rPr lang="pl-PL" sz="2400" b="1" dirty="0" smtClean="0">
                <a:latin typeface="Arial" pitchFamily="34" charset="0"/>
              </a:rPr>
              <a:t>przez pojęcie klimatu rozumiemy przeciętny stan atmosfery typowy dla danego regionu w poszczególnych miesiącach i porach roku lub przebiegi kompleksów pogody charakterystyczne dla danego regionu, opisywane na podstawie ich częstości i powtarzalności w przebiegu rocznym.</a:t>
            </a:r>
          </a:p>
          <a:p>
            <a:pPr algn="just"/>
            <a:r>
              <a:rPr lang="pl-PL" sz="3600" b="1" dirty="0" smtClean="0">
                <a:solidFill>
                  <a:schemeClr val="accent2"/>
                </a:solidFill>
                <a:latin typeface="Arial" pitchFamily="34" charset="0"/>
              </a:rPr>
              <a:t>Charakterystyka klimatu -</a:t>
            </a:r>
            <a:r>
              <a:rPr lang="pl-PL" sz="3600" b="1" dirty="0" smtClean="0">
                <a:latin typeface="Arial" pitchFamily="34" charset="0"/>
              </a:rPr>
              <a:t> </a:t>
            </a:r>
            <a:r>
              <a:rPr lang="pl-PL" sz="2400" b="1" dirty="0" smtClean="0">
                <a:latin typeface="Arial" pitchFamily="34" charset="0"/>
              </a:rPr>
              <a:t>danej miejscowości polega na wykorzystywaniu długookresowego  (np. z 30 lat) serii pomiarów standardowych (temperatura mierzona na wysokości 2 m, wiatr na wysokości 10 </a:t>
            </a:r>
            <a:r>
              <a:rPr lang="pl-PL" sz="2400" b="1" dirty="0" smtClean="0">
                <a:latin typeface="Arial" pitchFamily="34" charset="0"/>
              </a:rPr>
              <a:t>m, </a:t>
            </a:r>
            <a:r>
              <a:rPr lang="pl-PL" sz="2400" b="1" dirty="0" smtClean="0">
                <a:latin typeface="Arial" pitchFamily="34" charset="0"/>
              </a:rPr>
              <a:t>itp.) w postaci średnich oraz maksymalnych i minimalnych wartości, długości okresów, itp. </a:t>
            </a:r>
            <a:endParaRPr lang="pl-PL" sz="2400" dirty="0" smtClean="0">
              <a:latin typeface="Arial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>
          <a:xfrm>
            <a:off x="457200" y="71438"/>
            <a:ext cx="8229600" cy="714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4000" b="1" dirty="0" smtClean="0"/>
              <a:t>Klimat - definicja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 smtClean="0"/>
              <a:t>Rzepak ozimy. PDO. Rok zbioru 2018</a:t>
            </a:r>
            <a:br>
              <a:rPr lang="pl-PL" sz="2800" b="1" dirty="0" smtClean="0"/>
            </a:br>
            <a:r>
              <a:rPr lang="pl-PL" sz="2800" b="1" dirty="0" smtClean="0"/>
              <a:t>Odmiany populacyjne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</a:rPr>
              <a:t>SY Ilona – I miejsce w plonie nasion w warunkach suszy i </a:t>
            </a:r>
            <a:r>
              <a:rPr lang="pl-PL" b="1" dirty="0" err="1" smtClean="0">
                <a:solidFill>
                  <a:schemeClr val="tx1"/>
                </a:solidFill>
              </a:rPr>
              <a:t>I</a:t>
            </a:r>
            <a:r>
              <a:rPr lang="pl-PL" b="1" dirty="0" smtClean="0">
                <a:solidFill>
                  <a:schemeClr val="tx1"/>
                </a:solidFill>
              </a:rPr>
              <a:t> miejsce bez suszy</a:t>
            </a:r>
          </a:p>
          <a:p>
            <a:r>
              <a:rPr lang="pl-PL" b="1" dirty="0" smtClean="0"/>
              <a:t>SY </a:t>
            </a:r>
            <a:r>
              <a:rPr lang="pl-PL" b="1" dirty="0" err="1" smtClean="0"/>
              <a:t>Rokas</a:t>
            </a:r>
            <a:r>
              <a:rPr lang="pl-PL" b="1" dirty="0" smtClean="0"/>
              <a:t> – II miejsce w plonie nasion w warunkach suszy i V miejsce bez suszy</a:t>
            </a:r>
            <a:endParaRPr lang="pl-PL" b="1" dirty="0" smtClean="0">
              <a:solidFill>
                <a:schemeClr val="tx1"/>
              </a:solidFill>
            </a:endParaRPr>
          </a:p>
          <a:p>
            <a:r>
              <a:rPr lang="pl-PL" b="1" dirty="0" err="1" smtClean="0"/>
              <a:t>Birdy</a:t>
            </a:r>
            <a:r>
              <a:rPr lang="pl-PL" b="1" dirty="0" smtClean="0"/>
              <a:t> – III miejsce w plonie nasion w warunkach suszy i VIII miejsce bez suszy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E983344-2B98-4024-A538-D0D045F8D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-12700"/>
            <a:ext cx="8229600" cy="8493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700" b="1" dirty="0"/>
              <a:t>Rzepak ozimy. PDO. Rok zbioru 2018</a:t>
            </a:r>
            <a:r>
              <a:rPr lang="pl-PL" sz="3200" b="1" dirty="0"/>
              <a:t/>
            </a:r>
            <a:br>
              <a:rPr lang="pl-PL" sz="3200" b="1" dirty="0"/>
            </a:br>
            <a:r>
              <a:rPr lang="pl-PL" sz="2700" b="1" dirty="0"/>
              <a:t>Odmiany </a:t>
            </a:r>
            <a:r>
              <a:rPr lang="pl-PL" sz="2700" b="1" dirty="0" smtClean="0"/>
              <a:t>mieszańcowe</a:t>
            </a:r>
            <a:endParaRPr lang="en-GB" sz="2700" b="1" dirty="0"/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="" xmlns:a16="http://schemas.microsoft.com/office/drawing/2014/main" id="{B5F21C75-AC66-4D57-9E81-0A1CAF9309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19975"/>
              </p:ext>
            </p:extLst>
          </p:nvPr>
        </p:nvGraphicFramePr>
        <p:xfrm>
          <a:off x="180149" y="958764"/>
          <a:ext cx="8712201" cy="289428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320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45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86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86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586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4675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675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4675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2314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2314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2314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365569">
                <a:tc rowSpan="3">
                  <a:txBody>
                    <a:bodyPr/>
                    <a:lstStyle/>
                    <a:p>
                      <a:r>
                        <a:rPr lang="pl-PL" sz="1400" dirty="0"/>
                        <a:t>Lp.</a:t>
                      </a: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Odmiana</a:t>
                      </a:r>
                      <a:endParaRPr lang="en-GB" sz="1800" b="1" dirty="0"/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Susza</a:t>
                      </a:r>
                      <a:endParaRPr lang="en-GB" sz="1800" b="1" dirty="0"/>
                    </a:p>
                  </a:txBody>
                  <a:tcPr marL="91278" marR="91278" marT="45638" marB="4563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 marL="91286" marR="91286" marT="45643" marB="45643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Bez suszy</a:t>
                      </a:r>
                      <a:endParaRPr lang="en-GB" sz="1800" b="1" dirty="0"/>
                    </a:p>
                  </a:txBody>
                  <a:tcPr marL="91278" marR="91278" marT="45638" marB="4563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 marL="91286" marR="91286" marT="45643" marB="45643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Opóźniony</a:t>
                      </a:r>
                      <a:r>
                        <a:rPr lang="pl-PL" sz="1800" b="1" baseline="0" dirty="0"/>
                        <a:t> zbiór</a:t>
                      </a:r>
                      <a:endParaRPr lang="en-GB" sz="1800" b="1" dirty="0"/>
                    </a:p>
                  </a:txBody>
                  <a:tcPr marL="91278" marR="91278" marT="45638" marB="4563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 marL="91286" marR="91286" marT="45643" marB="45643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56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FF0000"/>
                          </a:solidFill>
                        </a:rPr>
                        <a:t>37,6 </a:t>
                      </a:r>
                      <a:r>
                        <a:rPr lang="pl-PL" sz="1800" b="1" dirty="0" err="1">
                          <a:solidFill>
                            <a:srgbClr val="FF0000"/>
                          </a:solidFill>
                        </a:rPr>
                        <a:t>dt</a:t>
                      </a:r>
                      <a:r>
                        <a:rPr lang="pl-PL" sz="1800" b="1" dirty="0">
                          <a:solidFill>
                            <a:srgbClr val="FF0000"/>
                          </a:solidFill>
                        </a:rPr>
                        <a:t> z ha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278" marR="91278" marT="45638" marB="4563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 marL="91286" marR="91286" marT="45643" marB="45643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FF0000"/>
                          </a:solidFill>
                        </a:rPr>
                        <a:t>51,4 </a:t>
                      </a:r>
                      <a:r>
                        <a:rPr lang="pl-PL" sz="1800" b="1" dirty="0" err="1">
                          <a:solidFill>
                            <a:srgbClr val="FF0000"/>
                          </a:solidFill>
                        </a:rPr>
                        <a:t>dt</a:t>
                      </a:r>
                      <a:r>
                        <a:rPr lang="pl-PL" sz="1800" b="1" dirty="0">
                          <a:solidFill>
                            <a:srgbClr val="FF0000"/>
                          </a:solidFill>
                        </a:rPr>
                        <a:t> z ha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278" marR="91278" marT="45638" marB="4563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 marL="91286" marR="91286" marT="45643" marB="45643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FF0000"/>
                          </a:solidFill>
                        </a:rPr>
                        <a:t>42,6 </a:t>
                      </a:r>
                      <a:r>
                        <a:rPr lang="pl-PL" sz="1800" b="1" dirty="0" err="1">
                          <a:solidFill>
                            <a:srgbClr val="FF0000"/>
                          </a:solidFill>
                        </a:rPr>
                        <a:t>dt</a:t>
                      </a:r>
                      <a:r>
                        <a:rPr lang="pl-PL" sz="1800" b="1" dirty="0">
                          <a:solidFill>
                            <a:srgbClr val="FF0000"/>
                          </a:solidFill>
                        </a:rPr>
                        <a:t> z ha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278" marR="91278" marT="45638" marB="4563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 marL="91286" marR="91286" marT="45643" marB="45643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092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err="1"/>
                        <a:t>dt</a:t>
                      </a:r>
                      <a:endParaRPr lang="en-GB" sz="1600" b="1" dirty="0"/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% wz.</a:t>
                      </a:r>
                      <a:endParaRPr lang="en-GB" sz="1600" b="1" dirty="0"/>
                    </a:p>
                  </a:txBody>
                  <a:tcPr marL="91278" marR="91278" marT="45638" marB="4563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spc="-150" dirty="0"/>
                        <a:t>lokata</a:t>
                      </a:r>
                      <a:endParaRPr lang="en-GB" sz="1600" b="1" spc="-150" dirty="0"/>
                    </a:p>
                  </a:txBody>
                  <a:tcPr marL="91278" marR="91278" marT="45638" marB="4563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err="1"/>
                        <a:t>dt</a:t>
                      </a:r>
                      <a:endParaRPr lang="en-GB" sz="1600" b="1" dirty="0"/>
                    </a:p>
                  </a:txBody>
                  <a:tcPr marL="91278" marR="91278" marT="45638" marB="4563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% wz.</a:t>
                      </a:r>
                      <a:endParaRPr lang="en-GB" sz="1600" b="1" dirty="0"/>
                    </a:p>
                  </a:txBody>
                  <a:tcPr marL="91278" marR="91278" marT="45638" marB="4563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spc="-150" dirty="0"/>
                        <a:t>lokata</a:t>
                      </a:r>
                      <a:endParaRPr lang="en-GB" sz="1600" b="1" spc="-150" dirty="0"/>
                    </a:p>
                  </a:txBody>
                  <a:tcPr marL="91278" marR="91278" marT="45638" marB="4563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err="1"/>
                        <a:t>dt</a:t>
                      </a:r>
                      <a:endParaRPr lang="en-GB" sz="1600" b="1" dirty="0"/>
                    </a:p>
                  </a:txBody>
                  <a:tcPr marL="91278" marR="91278" marT="45638" marB="4563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% wz.</a:t>
                      </a:r>
                      <a:endParaRPr lang="en-GB" sz="1600" b="1" dirty="0"/>
                    </a:p>
                  </a:txBody>
                  <a:tcPr marL="91278" marR="91278" marT="45638" marB="4563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spc="-150" dirty="0"/>
                        <a:t>lokata</a:t>
                      </a:r>
                      <a:endParaRPr lang="en-GB" sz="1600" b="1" spc="-150" dirty="0"/>
                    </a:p>
                  </a:txBody>
                  <a:tcPr marL="91278" marR="91278" marT="45638" marB="4563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5569">
                <a:tc>
                  <a:txBody>
                    <a:bodyPr/>
                    <a:lstStyle/>
                    <a:p>
                      <a:pPr algn="r"/>
                      <a:r>
                        <a:rPr lang="pl-PL" sz="1600" b="0" dirty="0"/>
                        <a:t>1</a:t>
                      </a: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0" dirty="0">
                          <a:solidFill>
                            <a:schemeClr val="tx1"/>
                          </a:solidFill>
                        </a:rPr>
                        <a:t>Architect</a:t>
                      </a:r>
                      <a:r>
                        <a:rPr lang="pl-PL" sz="1800" b="0" baseline="30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800" b="0" baseline="30000" dirty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GB" sz="1800" b="0" dirty="0">
                        <a:solidFill>
                          <a:srgbClr val="FF0000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chemeClr val="tx1"/>
                          </a:solidFill>
                        </a:rPr>
                        <a:t>46,3</a:t>
                      </a:r>
                      <a:endParaRPr lang="en-GB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i="0" dirty="0">
                          <a:solidFill>
                            <a:srgbClr val="C00000"/>
                          </a:solidFill>
                        </a:rPr>
                        <a:t>123</a:t>
                      </a:r>
                      <a:endParaRPr lang="en-GB" sz="1800" b="1" i="0" dirty="0">
                        <a:solidFill>
                          <a:srgbClr val="C00000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chemeClr val="tx1"/>
                          </a:solidFill>
                        </a:rPr>
                        <a:t>56,9</a:t>
                      </a:r>
                      <a:endParaRPr lang="en-GB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i="0" dirty="0">
                          <a:solidFill>
                            <a:srgbClr val="C00000"/>
                          </a:solidFill>
                        </a:rPr>
                        <a:t>111</a:t>
                      </a:r>
                      <a:endParaRPr lang="en-GB" sz="1800" b="1" i="0" dirty="0">
                        <a:solidFill>
                          <a:srgbClr val="C00000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rgbClr val="0000FF"/>
                          </a:solidFill>
                        </a:rPr>
                        <a:t>3</a:t>
                      </a:r>
                      <a:endParaRPr lang="en-GB" sz="1800" b="0" i="0" dirty="0">
                        <a:solidFill>
                          <a:srgbClr val="0000FF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chemeClr val="tx1"/>
                          </a:solidFill>
                        </a:rPr>
                        <a:t>51,4</a:t>
                      </a:r>
                      <a:endParaRPr lang="en-GB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i="0" dirty="0">
                          <a:solidFill>
                            <a:srgbClr val="C00000"/>
                          </a:solidFill>
                        </a:rPr>
                        <a:t>121</a:t>
                      </a:r>
                      <a:endParaRPr lang="en-GB" sz="1800" b="1" i="0" dirty="0">
                        <a:solidFill>
                          <a:srgbClr val="C00000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GB" sz="1800" b="0" i="0" dirty="0">
                        <a:solidFill>
                          <a:srgbClr val="0000FF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569">
                <a:tc>
                  <a:txBody>
                    <a:bodyPr/>
                    <a:lstStyle/>
                    <a:p>
                      <a:pPr algn="r"/>
                      <a:r>
                        <a:rPr lang="pl-PL" sz="1600" b="0" dirty="0"/>
                        <a:t>2</a:t>
                      </a: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0" dirty="0" err="1">
                          <a:solidFill>
                            <a:schemeClr val="tx1"/>
                          </a:solidFill>
                        </a:rPr>
                        <a:t>Aniston</a:t>
                      </a:r>
                      <a:r>
                        <a:rPr lang="pl-PL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800" b="0" baseline="30000" dirty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GB" sz="1800" b="0" dirty="0">
                        <a:solidFill>
                          <a:srgbClr val="FF0000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chemeClr val="tx1"/>
                          </a:solidFill>
                        </a:rPr>
                        <a:t>46,2</a:t>
                      </a:r>
                      <a:endParaRPr lang="en-GB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i="0" dirty="0">
                          <a:solidFill>
                            <a:srgbClr val="C00000"/>
                          </a:solidFill>
                        </a:rPr>
                        <a:t>123</a:t>
                      </a:r>
                      <a:endParaRPr lang="en-GB" sz="1800" b="1" i="0" dirty="0">
                        <a:solidFill>
                          <a:srgbClr val="C00000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en-GB" sz="1800" b="0" i="0" dirty="0">
                        <a:solidFill>
                          <a:srgbClr val="0000FF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chemeClr val="tx1"/>
                          </a:solidFill>
                        </a:rPr>
                        <a:t>56,2</a:t>
                      </a:r>
                      <a:endParaRPr lang="en-GB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i="0" dirty="0">
                          <a:solidFill>
                            <a:srgbClr val="C00000"/>
                          </a:solidFill>
                        </a:rPr>
                        <a:t>109</a:t>
                      </a:r>
                      <a:endParaRPr lang="en-GB" sz="1800" b="1" i="0" dirty="0">
                        <a:solidFill>
                          <a:srgbClr val="C00000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rgbClr val="0000FF"/>
                          </a:solidFill>
                        </a:rPr>
                        <a:t>5</a:t>
                      </a:r>
                      <a:endParaRPr lang="en-GB" sz="1800" b="0" i="0" dirty="0">
                        <a:solidFill>
                          <a:srgbClr val="0000FF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chemeClr val="tx1"/>
                          </a:solidFill>
                        </a:rPr>
                        <a:t>50,3</a:t>
                      </a:r>
                      <a:endParaRPr lang="en-GB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i="0" dirty="0">
                          <a:solidFill>
                            <a:srgbClr val="C00000"/>
                          </a:solidFill>
                        </a:rPr>
                        <a:t>118</a:t>
                      </a:r>
                      <a:endParaRPr lang="en-GB" sz="1800" b="1" i="0" dirty="0">
                        <a:solidFill>
                          <a:srgbClr val="C00000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dirty="0">
                          <a:solidFill>
                            <a:srgbClr val="0000FF"/>
                          </a:solidFill>
                        </a:rPr>
                        <a:t>6</a:t>
                      </a: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5569">
                <a:tc>
                  <a:txBody>
                    <a:bodyPr/>
                    <a:lstStyle/>
                    <a:p>
                      <a:pPr algn="r"/>
                      <a:r>
                        <a:rPr lang="pl-PL" sz="1600" b="0" dirty="0"/>
                        <a:t>3</a:t>
                      </a: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0" dirty="0">
                          <a:solidFill>
                            <a:schemeClr val="tx1"/>
                          </a:solidFill>
                        </a:rPr>
                        <a:t>Stefano KWS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chemeClr val="tx1"/>
                          </a:solidFill>
                        </a:rPr>
                        <a:t>44,2</a:t>
                      </a:r>
                      <a:endParaRPr lang="en-GB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i="0" dirty="0">
                          <a:solidFill>
                            <a:srgbClr val="C00000"/>
                          </a:solidFill>
                        </a:rPr>
                        <a:t>118</a:t>
                      </a:r>
                      <a:endParaRPr lang="en-GB" sz="1800" b="1" i="0" dirty="0">
                        <a:solidFill>
                          <a:srgbClr val="C00000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rgbClr val="0000FF"/>
                          </a:solidFill>
                        </a:rPr>
                        <a:t>3</a:t>
                      </a:r>
                      <a:endParaRPr lang="en-GB" sz="1800" b="0" i="0" dirty="0">
                        <a:solidFill>
                          <a:srgbClr val="0000FF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chemeClr val="tx1"/>
                          </a:solidFill>
                        </a:rPr>
                        <a:t>56,5</a:t>
                      </a:r>
                      <a:endParaRPr lang="en-GB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i="0" dirty="0">
                          <a:solidFill>
                            <a:srgbClr val="C00000"/>
                          </a:solidFill>
                        </a:rPr>
                        <a:t>110</a:t>
                      </a:r>
                      <a:endParaRPr lang="en-GB" sz="1800" b="1" i="0" dirty="0">
                        <a:solidFill>
                          <a:srgbClr val="C00000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en-GB" sz="1800" b="0" i="0" dirty="0">
                        <a:solidFill>
                          <a:srgbClr val="0000FF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chemeClr val="tx1"/>
                          </a:solidFill>
                        </a:rPr>
                        <a:t>51,2</a:t>
                      </a:r>
                      <a:endParaRPr lang="en-GB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i="0" dirty="0">
                          <a:solidFill>
                            <a:srgbClr val="C00000"/>
                          </a:solidFill>
                        </a:rPr>
                        <a:t>120</a:t>
                      </a:r>
                      <a:endParaRPr lang="en-GB" sz="1800" b="1" i="0" dirty="0">
                        <a:solidFill>
                          <a:srgbClr val="C00000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en-GB" sz="1800" b="0" i="0" dirty="0">
                        <a:solidFill>
                          <a:srgbClr val="0000FF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5569">
                <a:tc>
                  <a:txBody>
                    <a:bodyPr/>
                    <a:lstStyle/>
                    <a:p>
                      <a:pPr algn="r"/>
                      <a:r>
                        <a:rPr lang="pl-PL" sz="1600" b="0" dirty="0"/>
                        <a:t>4</a:t>
                      </a: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0" dirty="0">
                          <a:solidFill>
                            <a:schemeClr val="tx1"/>
                          </a:solidFill>
                        </a:rPr>
                        <a:t>DK </a:t>
                      </a:r>
                      <a:r>
                        <a:rPr lang="pl-PL" sz="1800" b="0" dirty="0" err="1">
                          <a:solidFill>
                            <a:schemeClr val="tx1"/>
                          </a:solidFill>
                        </a:rPr>
                        <a:t>Exotter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chemeClr val="tx1"/>
                          </a:solidFill>
                        </a:rPr>
                        <a:t>43,6</a:t>
                      </a:r>
                      <a:endParaRPr lang="en-GB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i="0" dirty="0">
                          <a:solidFill>
                            <a:srgbClr val="C00000"/>
                          </a:solidFill>
                        </a:rPr>
                        <a:t>116</a:t>
                      </a:r>
                      <a:endParaRPr lang="en-GB" sz="1800" b="1" i="0" dirty="0">
                        <a:solidFill>
                          <a:srgbClr val="C00000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en-GB" sz="1800" b="0" i="0" dirty="0">
                        <a:solidFill>
                          <a:srgbClr val="0000FF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chemeClr val="tx1"/>
                          </a:solidFill>
                        </a:rPr>
                        <a:t>58,3</a:t>
                      </a:r>
                      <a:endParaRPr lang="en-GB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i="0" dirty="0">
                          <a:solidFill>
                            <a:srgbClr val="C00000"/>
                          </a:solidFill>
                        </a:rPr>
                        <a:t>113</a:t>
                      </a:r>
                      <a:endParaRPr lang="en-GB" sz="1800" b="1" i="0" dirty="0">
                        <a:solidFill>
                          <a:srgbClr val="C00000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GB" sz="1800" b="0" i="0" dirty="0">
                        <a:solidFill>
                          <a:srgbClr val="0000FF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chemeClr val="tx1"/>
                          </a:solidFill>
                        </a:rPr>
                        <a:t>51,1</a:t>
                      </a:r>
                      <a:endParaRPr lang="en-GB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i="0" dirty="0">
                          <a:solidFill>
                            <a:srgbClr val="C00000"/>
                          </a:solidFill>
                        </a:rPr>
                        <a:t>120</a:t>
                      </a:r>
                      <a:endParaRPr lang="en-GB" sz="1800" b="1" i="0" dirty="0">
                        <a:solidFill>
                          <a:srgbClr val="C00000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dirty="0">
                          <a:solidFill>
                            <a:srgbClr val="0000FF"/>
                          </a:solidFill>
                        </a:rPr>
                        <a:t>3</a:t>
                      </a: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5569">
                <a:tc>
                  <a:txBody>
                    <a:bodyPr/>
                    <a:lstStyle/>
                    <a:p>
                      <a:pPr algn="r"/>
                      <a:r>
                        <a:rPr lang="pl-PL" sz="1600" b="0" dirty="0"/>
                        <a:t>5</a:t>
                      </a: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0" dirty="0">
                          <a:solidFill>
                            <a:schemeClr val="tx1"/>
                          </a:solidFill>
                        </a:rPr>
                        <a:t>ES </a:t>
                      </a:r>
                      <a:r>
                        <a:rPr lang="pl-PL" sz="1800" b="0" dirty="0" err="1">
                          <a:solidFill>
                            <a:schemeClr val="tx1"/>
                          </a:solidFill>
                        </a:rPr>
                        <a:t>Cesario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chemeClr val="tx1"/>
                          </a:solidFill>
                        </a:rPr>
                        <a:t>43,2</a:t>
                      </a:r>
                      <a:endParaRPr lang="en-GB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i="0" dirty="0">
                          <a:solidFill>
                            <a:srgbClr val="C00000"/>
                          </a:solidFill>
                        </a:rPr>
                        <a:t>115</a:t>
                      </a:r>
                      <a:endParaRPr lang="en-GB" sz="1800" b="1" i="0" dirty="0">
                        <a:solidFill>
                          <a:srgbClr val="C00000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rgbClr val="0000FF"/>
                          </a:solidFill>
                        </a:rPr>
                        <a:t>5</a:t>
                      </a:r>
                      <a:endParaRPr lang="en-GB" sz="1800" b="0" i="0" dirty="0">
                        <a:solidFill>
                          <a:srgbClr val="0000FF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chemeClr val="tx1"/>
                          </a:solidFill>
                        </a:rPr>
                        <a:t>54,9</a:t>
                      </a:r>
                      <a:endParaRPr lang="en-GB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i="0" dirty="0">
                          <a:solidFill>
                            <a:schemeClr val="tx1"/>
                          </a:solidFill>
                        </a:rPr>
                        <a:t>107</a:t>
                      </a:r>
                      <a:endParaRPr lang="en-GB" sz="18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rgbClr val="0000FF"/>
                          </a:solidFill>
                        </a:rPr>
                        <a:t>15</a:t>
                      </a:r>
                      <a:endParaRPr lang="en-GB" sz="1800" b="0" i="0" dirty="0">
                        <a:solidFill>
                          <a:srgbClr val="0000FF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dirty="0">
                          <a:solidFill>
                            <a:schemeClr val="tx1"/>
                          </a:solidFill>
                        </a:rPr>
                        <a:t>48,4</a:t>
                      </a:r>
                      <a:endParaRPr lang="en-GB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i="0" dirty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en-GB" sz="18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dirty="0">
                          <a:solidFill>
                            <a:srgbClr val="0000FF"/>
                          </a:solidFill>
                        </a:rPr>
                        <a:t>12</a:t>
                      </a:r>
                    </a:p>
                  </a:txBody>
                  <a:tcPr marL="91278" marR="91278" marT="45638" marB="4563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BCE15DF1-961A-40EE-8C1F-43BC26067F46}"/>
              </a:ext>
            </a:extLst>
          </p:cNvPr>
          <p:cNvSpPr/>
          <p:nvPr/>
        </p:nvSpPr>
        <p:spPr>
          <a:xfrm>
            <a:off x="3348038" y="6351588"/>
            <a:ext cx="131603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GB" b="1" spc="-150" dirty="0">
              <a:latin typeface="Arial" charset="0"/>
              <a:cs typeface="+mn-cs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="" xmlns:a16="http://schemas.microsoft.com/office/drawing/2014/main" id="{F6EA1E6A-E81D-403E-9EF4-5417420AA335}"/>
              </a:ext>
            </a:extLst>
          </p:cNvPr>
          <p:cNvSpPr txBox="1">
            <a:spLocks/>
          </p:cNvSpPr>
          <p:nvPr/>
        </p:nvSpPr>
        <p:spPr>
          <a:xfrm>
            <a:off x="214282" y="3857628"/>
            <a:ext cx="8715436" cy="5969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Wzorzec – średnia badanych odmian (74); liczba badanych odmian mieszańcowych – 58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* - odmiana o deklarowanej odporności na wirusa żółtaczki rzepy (</a:t>
            </a:r>
            <a:r>
              <a:rPr lang="pl-PL" sz="14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TuYV</a:t>
            </a:r>
            <a:r>
              <a:rPr lang="pl-PL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7" name="Prostokąt 7"/>
          <p:cNvSpPr>
            <a:spLocks noChangeArrowheads="1"/>
          </p:cNvSpPr>
          <p:nvPr/>
        </p:nvSpPr>
        <p:spPr bwMode="auto">
          <a:xfrm>
            <a:off x="71406" y="4357694"/>
            <a:ext cx="8929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dirty="0"/>
              <a:t>Źródło: Plonowanie gatunków i odmian roślin rolniczych w warunkach suszy</a:t>
            </a:r>
          </a:p>
          <a:p>
            <a:r>
              <a:rPr lang="pl-PL" altLang="pl-PL" dirty="0"/>
              <a:t>Józef Zych, Zakład Badania i Oceny WGO, COBORU, Konferencje Metodyczne, 2019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 smtClean="0"/>
              <a:t>Rzepak ozimy. PDO. Rok zbioru 2018</a:t>
            </a:r>
            <a:br>
              <a:rPr lang="pl-PL" sz="2800" b="1" dirty="0" smtClean="0"/>
            </a:br>
            <a:r>
              <a:rPr lang="pl-PL" sz="2800" b="1" dirty="0" smtClean="0"/>
              <a:t>Odmiany mieszańcowe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pl-PL" b="1" dirty="0" err="1" smtClean="0">
                <a:solidFill>
                  <a:schemeClr val="tx1"/>
                </a:solidFill>
              </a:rPr>
              <a:t>Architect</a:t>
            </a:r>
            <a:r>
              <a:rPr lang="pl-PL" b="1" dirty="0" smtClean="0">
                <a:solidFill>
                  <a:schemeClr val="tx1"/>
                </a:solidFill>
              </a:rPr>
              <a:t> – I miejsce w plonie nasion w warunkach suszy i III miejsce bez suszy</a:t>
            </a:r>
          </a:p>
          <a:p>
            <a:r>
              <a:rPr lang="pl-PL" b="1" dirty="0" err="1" smtClean="0">
                <a:solidFill>
                  <a:schemeClr val="tx1"/>
                </a:solidFill>
              </a:rPr>
              <a:t>Aniston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 smtClean="0"/>
              <a:t>– II miejsce w plonie nasion w warunkach suszy i V miejsce bez suszy</a:t>
            </a:r>
            <a:endParaRPr lang="pl-PL" b="1" dirty="0" smtClean="0">
              <a:solidFill>
                <a:schemeClr val="tx1"/>
              </a:solidFill>
            </a:endParaRPr>
          </a:p>
          <a:p>
            <a:r>
              <a:rPr lang="pl-PL" b="1" dirty="0" smtClean="0">
                <a:solidFill>
                  <a:schemeClr val="tx1"/>
                </a:solidFill>
              </a:rPr>
              <a:t>Stefano KWS </a:t>
            </a:r>
            <a:r>
              <a:rPr lang="pl-PL" b="1" dirty="0" smtClean="0"/>
              <a:t>– III miejsce w plonie nasion w warunkach suszy i IV miejsce bez suszy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ytuł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2547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4000" b="1" dirty="0" smtClean="0"/>
              <a:t>Przeciwdziałanie efektom suszy</a:t>
            </a:r>
          </a:p>
        </p:txBody>
      </p:sp>
      <p:sp>
        <p:nvSpPr>
          <p:cNvPr id="38915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142844" y="928670"/>
            <a:ext cx="8858312" cy="52864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l-PL" altLang="pl-PL" sz="2800" dirty="0" smtClean="0"/>
              <a:t>świadomy wybór odmian hodowlanych reagujących mniejszym spadkiem plonu podczas niedoboru wilgoci w sezonie wegetacyjnym,</a:t>
            </a:r>
          </a:p>
          <a:p>
            <a:pPr algn="just"/>
            <a:r>
              <a:rPr lang="pl-PL" altLang="pl-PL" sz="2800" dirty="0" smtClean="0"/>
              <a:t>ilość wysiewu dostosowana do odmiany i warunków wilgotnościowo-termicznych,</a:t>
            </a:r>
          </a:p>
          <a:p>
            <a:pPr algn="just"/>
            <a:r>
              <a:rPr lang="pl-PL" altLang="pl-PL" sz="2800" dirty="0" smtClean="0"/>
              <a:t>regulacja odczynu </a:t>
            </a:r>
            <a:r>
              <a:rPr lang="pl-PL" altLang="pl-PL" sz="2800" dirty="0" err="1" smtClean="0"/>
              <a:t>pH</a:t>
            </a:r>
            <a:r>
              <a:rPr lang="pl-PL" altLang="pl-PL" sz="2800" dirty="0" smtClean="0"/>
              <a:t>,</a:t>
            </a:r>
          </a:p>
          <a:p>
            <a:pPr algn="just"/>
            <a:r>
              <a:rPr lang="pl-PL" altLang="pl-PL" sz="2800" dirty="0" smtClean="0"/>
              <a:t>gromadzenie substancji organicznej w glebie (w</a:t>
            </a:r>
            <a:r>
              <a:rPr lang="pl-PL" sz="2800" dirty="0" smtClean="0"/>
              <a:t>zrost zawartości próchnicy w glebie lekkiej o 1% skutkuje zwiększeniem w niej zawartości wody aż o 30%</a:t>
            </a:r>
            <a:r>
              <a:rPr lang="pl-PL" altLang="pl-PL" sz="2800" dirty="0" smtClean="0"/>
              <a:t>),</a:t>
            </a:r>
          </a:p>
          <a:p>
            <a:pPr algn="just"/>
            <a:r>
              <a:rPr lang="pl-PL" altLang="pl-PL" sz="2800" dirty="0" smtClean="0"/>
              <a:t>wprowadzanie międzyplonów (efekt widoczny w dłuższej perspektywie czasowej).</a:t>
            </a:r>
          </a:p>
          <a:p>
            <a:pPr algn="just">
              <a:buNone/>
            </a:pPr>
            <a:endParaRPr lang="pl-PL" altLang="pl-P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ytuł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2547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4000" b="1" dirty="0" smtClean="0"/>
              <a:t>Płodozmian na suche lata - dyskusja</a:t>
            </a:r>
          </a:p>
        </p:txBody>
      </p:sp>
      <p:sp>
        <p:nvSpPr>
          <p:cNvPr id="38915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142844" y="928670"/>
            <a:ext cx="8858312" cy="52864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l-PL" altLang="pl-PL" sz="2800" dirty="0" smtClean="0"/>
              <a:t>ograniczenie udziału form jarych w płodozmianie (szczególnie rośliny zbożowe),</a:t>
            </a:r>
          </a:p>
          <a:p>
            <a:pPr algn="just"/>
            <a:r>
              <a:rPr lang="pl-PL" altLang="pl-PL" sz="2800" dirty="0" smtClean="0"/>
              <a:t>wprowadzenie odmian </a:t>
            </a:r>
            <a:r>
              <a:rPr lang="pl-PL" altLang="pl-PL" sz="2800" dirty="0" err="1" smtClean="0"/>
              <a:t>przewódkowych</a:t>
            </a:r>
            <a:r>
              <a:rPr lang="pl-PL" altLang="pl-PL" sz="2800" dirty="0" smtClean="0"/>
              <a:t> (pszenica Parabola, Ostka </a:t>
            </a:r>
            <a:r>
              <a:rPr lang="pl-PL" altLang="pl-PL" sz="2800" dirty="0" err="1" smtClean="0"/>
              <a:t>Smolicka</a:t>
            </a:r>
            <a:r>
              <a:rPr lang="pl-PL" altLang="pl-PL" sz="2800" dirty="0" smtClean="0"/>
              <a:t>, </a:t>
            </a:r>
            <a:r>
              <a:rPr lang="pl-PL" altLang="pl-PL" sz="2800" dirty="0" err="1" smtClean="0"/>
              <a:t>Tybalt</a:t>
            </a:r>
            <a:r>
              <a:rPr lang="pl-PL" altLang="pl-PL" sz="2800" dirty="0" smtClean="0"/>
              <a:t>),</a:t>
            </a:r>
          </a:p>
          <a:p>
            <a:pPr algn="just"/>
            <a:r>
              <a:rPr lang="pl-PL" altLang="pl-PL" sz="2800" dirty="0" smtClean="0"/>
              <a:t>przesunięcie terminów prac polowych (maksymalne wykorzystanie sezonu wegetacyjnego),</a:t>
            </a:r>
          </a:p>
          <a:p>
            <a:pPr algn="just"/>
            <a:r>
              <a:rPr lang="pl-PL" altLang="pl-PL" sz="2800" dirty="0" smtClean="0"/>
              <a:t>zwiększenie dawek nawozów potasowych (</a:t>
            </a:r>
            <a:r>
              <a:rPr lang="pl-PL" sz="2800" dirty="0" smtClean="0"/>
              <a:t>wskazane jest – szczególnie przy wysokim nawożeniu azotem – stosowanie w kukurydzy N i K w proporcji jak 1 do 1,2</a:t>
            </a:r>
            <a:r>
              <a:rPr lang="pl-PL" altLang="pl-PL" sz="2800" dirty="0" smtClean="0"/>
              <a:t>),</a:t>
            </a:r>
          </a:p>
          <a:p>
            <a:pPr algn="just"/>
            <a:r>
              <a:rPr lang="pl-PL" altLang="pl-PL" sz="2800" dirty="0" smtClean="0"/>
              <a:t>minimalizacja odstępu czasowego między uprawą roli a siewem gatunku (ochrona wilgoci).</a:t>
            </a:r>
          </a:p>
          <a:p>
            <a:pPr algn="just">
              <a:buNone/>
            </a:pPr>
            <a:endParaRPr lang="pl-PL" altLang="pl-P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ytuł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4000" b="1" smtClean="0"/>
              <a:t>Podsumowanie</a:t>
            </a:r>
          </a:p>
        </p:txBody>
      </p:sp>
      <p:sp>
        <p:nvSpPr>
          <p:cNvPr id="21507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0" y="857250"/>
            <a:ext cx="9144000" cy="52149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l-PL" altLang="pl-PL" b="1" dirty="0" smtClean="0">
                <a:solidFill>
                  <a:srgbClr val="FF0000"/>
                </a:solidFill>
              </a:rPr>
              <a:t>Zmiany klimatyczne mają coraz większy wpływ na areał zasiewów i plonowanie gatunków upraw polowych w Polsce, a przez to na ekonomikę produkcji roślinnej.</a:t>
            </a:r>
          </a:p>
          <a:p>
            <a:pPr algn="just"/>
            <a:r>
              <a:rPr lang="pl-PL" altLang="pl-PL" b="1" dirty="0" smtClean="0">
                <a:solidFill>
                  <a:srgbClr val="00B050"/>
                </a:solidFill>
              </a:rPr>
              <a:t>Warunki pogodowe sprzyjają uprawie kukurydzy, </a:t>
            </a:r>
            <a:r>
              <a:rPr lang="pl-PL" altLang="pl-PL" b="1" dirty="0" err="1" smtClean="0">
                <a:solidFill>
                  <a:srgbClr val="00B050"/>
                </a:solidFill>
              </a:rPr>
              <a:t>sorga</a:t>
            </a:r>
            <a:r>
              <a:rPr lang="pl-PL" altLang="pl-PL" b="1" dirty="0" smtClean="0">
                <a:solidFill>
                  <a:srgbClr val="00B050"/>
                </a:solidFill>
              </a:rPr>
              <a:t> i soi, </a:t>
            </a:r>
            <a:r>
              <a:rPr lang="pl-PL" altLang="pl-PL" b="1" dirty="0" smtClean="0">
                <a:solidFill>
                  <a:srgbClr val="FF0000"/>
                </a:solidFill>
              </a:rPr>
              <a:t>natomiast pośrednio ograniczają uprawę pozostałych gatunków polowych w kraju (szczególnie form jarych).</a:t>
            </a:r>
          </a:p>
          <a:p>
            <a:pPr algn="just"/>
            <a:r>
              <a:rPr lang="pl-PL" altLang="pl-PL" b="1" dirty="0" smtClean="0">
                <a:solidFill>
                  <a:srgbClr val="00B050"/>
                </a:solidFill>
              </a:rPr>
              <a:t>Konieczna jest zmiana dawek nawożenia w proporcji N:K w kierunku 1:1,2.</a:t>
            </a:r>
          </a:p>
          <a:p>
            <a:pPr algn="just"/>
            <a:endParaRPr lang="pl-PL" altLang="pl-P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ytuł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4000" b="1" smtClean="0"/>
              <a:t>Podsumowanie</a:t>
            </a:r>
          </a:p>
        </p:txBody>
      </p:sp>
      <p:sp>
        <p:nvSpPr>
          <p:cNvPr id="22531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0" y="1000108"/>
            <a:ext cx="9144000" cy="4881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l-PL" altLang="pl-PL" sz="3000" b="1" dirty="0" smtClean="0">
                <a:solidFill>
                  <a:srgbClr val="FF0000"/>
                </a:solidFill>
              </a:rPr>
              <a:t>Płodozmian na susze </a:t>
            </a:r>
            <a:r>
              <a:rPr lang="pl-PL" altLang="pl-PL" sz="3000" b="1" dirty="0" smtClean="0">
                <a:solidFill>
                  <a:srgbClr val="FF0000"/>
                </a:solidFill>
              </a:rPr>
              <a:t>powinien uwzględniać </a:t>
            </a:r>
            <a:r>
              <a:rPr lang="pl-PL" altLang="pl-PL" sz="3000" b="1" dirty="0" smtClean="0">
                <a:solidFill>
                  <a:srgbClr val="FF0000"/>
                </a:solidFill>
              </a:rPr>
              <a:t>niższą obsadę roślin kukurydzy na 1 m</a:t>
            </a:r>
            <a:r>
              <a:rPr lang="pl-PL" altLang="pl-PL" sz="3000" b="1" baseline="30000" dirty="0" smtClean="0">
                <a:solidFill>
                  <a:srgbClr val="FF0000"/>
                </a:solidFill>
              </a:rPr>
              <a:t>2</a:t>
            </a:r>
            <a:r>
              <a:rPr lang="pl-PL" altLang="pl-PL" sz="3000" b="1" dirty="0" smtClean="0">
                <a:solidFill>
                  <a:srgbClr val="FF0000"/>
                </a:solidFill>
              </a:rPr>
              <a:t> </a:t>
            </a:r>
            <a:r>
              <a:rPr lang="pl-PL" altLang="pl-PL" sz="3000" b="1" dirty="0" smtClean="0">
                <a:solidFill>
                  <a:srgbClr val="00B050"/>
                </a:solidFill>
              </a:rPr>
              <a:t>oraz wyższą liczbę wysiewanych nasion w odniesieniu do roślin </a:t>
            </a:r>
            <a:r>
              <a:rPr lang="pl-PL" altLang="pl-PL" sz="3000" b="1" dirty="0" err="1" smtClean="0">
                <a:solidFill>
                  <a:srgbClr val="00B050"/>
                </a:solidFill>
              </a:rPr>
              <a:t>bobowatych</a:t>
            </a:r>
            <a:r>
              <a:rPr lang="pl-PL" altLang="pl-PL" sz="3000" b="1" dirty="0" smtClean="0">
                <a:solidFill>
                  <a:srgbClr val="00B050"/>
                </a:solidFill>
              </a:rPr>
              <a:t> w warunkach posuchy.</a:t>
            </a:r>
          </a:p>
          <a:p>
            <a:pPr algn="just"/>
            <a:r>
              <a:rPr lang="pl-PL" altLang="pl-PL" sz="3000" b="1" dirty="0" smtClean="0">
                <a:solidFill>
                  <a:srgbClr val="00B050"/>
                </a:solidFill>
              </a:rPr>
              <a:t>Substancja organiczna wprowadzana do gleby zwiększa magazynowanie wody w kolejnych okresach wegetacyjnych </a:t>
            </a:r>
            <a:r>
              <a:rPr lang="pl-PL" altLang="pl-PL" sz="3000" b="1" dirty="0" smtClean="0">
                <a:solidFill>
                  <a:srgbClr val="FF0000"/>
                </a:solidFill>
              </a:rPr>
              <a:t>lecz wyczerpuje często wodę w roku uprawy.</a:t>
            </a:r>
          </a:p>
          <a:p>
            <a:pPr algn="just"/>
            <a:r>
              <a:rPr lang="pl-PL" altLang="pl-PL" sz="3000" b="1" dirty="0" smtClean="0">
                <a:solidFill>
                  <a:srgbClr val="FF0000"/>
                </a:solidFill>
              </a:rPr>
              <a:t>Zalecenia agrotechniczne mogą bardzo znacząco różnić się nawet w bliskich lokalizacjach gospodarstw.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4000" b="1" smtClean="0"/>
              <a:t>Piśmiennictwo źródłowe</a:t>
            </a:r>
          </a:p>
        </p:txBody>
      </p:sp>
      <p:sp>
        <p:nvSpPr>
          <p:cNvPr id="58371" name="Symbol zastępczy zawartości 2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500687"/>
          </a:xfrm>
        </p:spPr>
        <p:txBody>
          <a:bodyPr/>
          <a:lstStyle/>
          <a:p>
            <a:r>
              <a:rPr lang="pl-PL" altLang="pl-PL" sz="2000" dirty="0" smtClean="0"/>
              <a:t>Górski T. 2002. Model </a:t>
            </a:r>
            <a:r>
              <a:rPr lang="pl-PL" altLang="pl-PL" sz="2000" dirty="0" err="1" smtClean="0"/>
              <a:t>agroklimatu</a:t>
            </a:r>
            <a:r>
              <a:rPr lang="pl-PL" altLang="pl-PL" sz="2000" dirty="0" smtClean="0"/>
              <a:t> Polski. Pamiętnik Puławski – materiały konferencji. z. 130, s. 251–260.</a:t>
            </a:r>
          </a:p>
          <a:p>
            <a:r>
              <a:rPr lang="pl-PL" altLang="pl-PL" sz="2000" dirty="0" smtClean="0"/>
              <a:t>Gumiński R. 1948. Próba wydzielenia dzielnic rolniczo-klimatycznych w Polsce. Przegląd Meteorologiczno-Hydrologiczny.</a:t>
            </a:r>
          </a:p>
          <a:p>
            <a:r>
              <a:rPr lang="pl-PL" altLang="pl-PL" sz="2000" dirty="0" smtClean="0"/>
              <a:t>Jóźwiak W., </a:t>
            </a:r>
            <a:r>
              <a:rPr lang="pl-PL" altLang="pl-PL" sz="2000" dirty="0" err="1" smtClean="0"/>
              <a:t>Michna</a:t>
            </a:r>
            <a:r>
              <a:rPr lang="pl-PL" altLang="pl-PL" sz="2000" dirty="0" smtClean="0"/>
              <a:t> W., Mirkowska Z. 2011. Procesy zachodzące w rolnictwie polskim w latach 1990-2010, projekcje na rok 2013 i pożądana wizja rolnictwa w 2020 roku - zagadnienia wybrane. ISBN 978-83-7658-170-5, ss. 113.</a:t>
            </a:r>
          </a:p>
          <a:p>
            <a:r>
              <a:rPr lang="pl-PL" altLang="pl-PL" sz="2000" dirty="0" smtClean="0"/>
              <a:t>Kopeć B. 2009. Uwarunkowania termiczne wegetacji winorośli na obszarze południowo-wschodniej Polski. Infrastruktura i ekologia terenów wiejskich. </a:t>
            </a:r>
          </a:p>
          <a:p>
            <a:r>
              <a:rPr lang="pl-PL" altLang="pl-PL" sz="2000" dirty="0" smtClean="0"/>
              <a:t>Kozyra J., </a:t>
            </a:r>
            <a:r>
              <a:rPr lang="pl-PL" altLang="pl-PL" sz="2000" dirty="0" err="1" smtClean="0"/>
              <a:t>Nieróbca</a:t>
            </a:r>
            <a:r>
              <a:rPr lang="pl-PL" altLang="pl-PL" sz="2000" dirty="0" smtClean="0"/>
              <a:t> A., </a:t>
            </a:r>
            <a:r>
              <a:rPr lang="pl-PL" altLang="pl-PL" sz="2000" dirty="0" err="1" smtClean="0"/>
              <a:t>Mizak</a:t>
            </a:r>
            <a:r>
              <a:rPr lang="pl-PL" altLang="pl-PL" sz="2000" dirty="0" smtClean="0"/>
              <a:t> K. 2015. Adaptacja rolnictwa wobec zmiany klimatu. http://www.klimat.iung.pulawy.pl/assets/files/1_Adaptacja%20rolnictwa%20wobec%20zmian%20klimatu.pdf (dostęp 18.11.2018).</a:t>
            </a:r>
          </a:p>
        </p:txBody>
      </p:sp>
    </p:spTree>
    <p:extLst>
      <p:ext uri="{BB962C8B-B14F-4D97-AF65-F5344CB8AC3E}">
        <p14:creationId xmlns:p14="http://schemas.microsoft.com/office/powerpoint/2010/main" val="1690154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4000" b="1" smtClean="0"/>
              <a:t>Piśmiennictwo źródłowe</a:t>
            </a:r>
          </a:p>
        </p:txBody>
      </p:sp>
      <p:sp>
        <p:nvSpPr>
          <p:cNvPr id="59395" name="Symbol zastępczy zawartości 2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500687"/>
          </a:xfrm>
        </p:spPr>
        <p:txBody>
          <a:bodyPr/>
          <a:lstStyle/>
          <a:p>
            <a:r>
              <a:rPr lang="pl-PL" altLang="pl-PL" sz="2000" smtClean="0"/>
              <a:t>Piotrowski K., Romanowska-Duda Z., Grzesik M., 2014. Zmiany klimatyczne, a uprawa roślin energetycznych. </a:t>
            </a:r>
            <a:r>
              <a:rPr lang="sv-SE" altLang="pl-PL" sz="2000" smtClean="0"/>
              <a:t>Acta</a:t>
            </a:r>
            <a:r>
              <a:rPr lang="pl-PL" altLang="pl-PL" sz="2000" smtClean="0"/>
              <a:t> </a:t>
            </a:r>
            <a:r>
              <a:rPr lang="sv-SE" altLang="pl-PL" sz="2000" smtClean="0"/>
              <a:t>Innovations,</a:t>
            </a:r>
            <a:r>
              <a:rPr lang="pl-PL" altLang="pl-PL" sz="2000" smtClean="0"/>
              <a:t> </a:t>
            </a:r>
            <a:r>
              <a:rPr lang="sv-SE" altLang="pl-PL" sz="2000" smtClean="0"/>
              <a:t>ISSN</a:t>
            </a:r>
            <a:r>
              <a:rPr lang="pl-PL" altLang="pl-PL" sz="2000" smtClean="0"/>
              <a:t> </a:t>
            </a:r>
            <a:r>
              <a:rPr lang="sv-SE" altLang="pl-PL" sz="2000" smtClean="0"/>
              <a:t>2300-5599,</a:t>
            </a:r>
            <a:r>
              <a:rPr lang="pl-PL" altLang="pl-PL" sz="2000" smtClean="0"/>
              <a:t> </a:t>
            </a:r>
            <a:r>
              <a:rPr lang="sv-SE" altLang="pl-PL" sz="2000" smtClean="0"/>
              <a:t>11,</a:t>
            </a:r>
            <a:r>
              <a:rPr lang="pl-PL" altLang="pl-PL" sz="2000" smtClean="0"/>
              <a:t> 20-31.</a:t>
            </a:r>
            <a:endParaRPr lang="sv-SE" altLang="pl-PL" sz="2000" smtClean="0"/>
          </a:p>
          <a:p>
            <a:r>
              <a:rPr lang="pl-PL" altLang="pl-PL" sz="2000" smtClean="0"/>
              <a:t>Sadowski M. (red.) 2008. Zmiany klimatu, a rolnictwo i obszary wiejskie. 2008 FDPA - Fundacja na rzecz Rozwoju Polskiego Rolnictwa, ss. 111.</a:t>
            </a:r>
          </a:p>
          <a:p>
            <a:pPr algn="just"/>
            <a:r>
              <a:rPr lang="pl-PL" altLang="pl-PL" sz="2000" smtClean="0"/>
              <a:t>Sadowski M. 2013. Opracowanie i wdrożenie Strategicznego Planu Adaptacji dla sektorów i obszarów wrażliwych na zmiany klimatu. Adaptacja wrażliwych sektorów i obszarów Polski do zmian klimatu do roku 2070. Klimada, Warszawa, ss. 337.</a:t>
            </a:r>
          </a:p>
          <a:p>
            <a:pPr algn="just"/>
            <a:endParaRPr lang="pl-PL" altLang="pl-PL" sz="2000" smtClean="0"/>
          </a:p>
        </p:txBody>
      </p:sp>
    </p:spTree>
    <p:extLst>
      <p:ext uri="{BB962C8B-B14F-4D97-AF65-F5344CB8AC3E}">
        <p14:creationId xmlns:p14="http://schemas.microsoft.com/office/powerpoint/2010/main" val="2371868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="" xmlns:a16="http://schemas.microsoft.com/office/drawing/2014/main" id="{2F35C38D-CACC-4241-83FA-AB6EC732FF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133600"/>
            <a:ext cx="7467600" cy="2286000"/>
          </a:xfrm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pl-PL" sz="7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Przejściowość klimatu Polski </a:t>
            </a:r>
            <a:endParaRPr lang="pl-PL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ytuł 3"/>
          <p:cNvSpPr>
            <a:spLocks noGrp="1"/>
          </p:cNvSpPr>
          <p:nvPr>
            <p:ph type="title"/>
          </p:nvPr>
        </p:nvSpPr>
        <p:spPr bwMode="auto">
          <a:xfrm>
            <a:off x="539750" y="1989138"/>
            <a:ext cx="8229600" cy="2663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6000" b="1" i="1" smtClean="0">
                <a:solidFill>
                  <a:srgbClr val="FF0000"/>
                </a:solidFill>
              </a:rPr>
              <a:t>Dziękuję za uwagę</a:t>
            </a:r>
            <a:br>
              <a:rPr lang="pl-PL" altLang="pl-PL" sz="6000" b="1" i="1" smtClean="0">
                <a:solidFill>
                  <a:srgbClr val="FF0000"/>
                </a:solidFill>
              </a:rPr>
            </a:br>
            <a:r>
              <a:rPr lang="pl-PL" altLang="pl-PL" sz="6000" b="1" i="1" smtClean="0">
                <a:solidFill>
                  <a:srgbClr val="FF0000"/>
                </a:solidFill>
              </a:rPr>
              <a:t>:)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>
            <a:extLst>
              <a:ext uri="{FF2B5EF4-FFF2-40B4-BE49-F238E27FC236}">
                <a16:creationId xmlns="" xmlns:a16="http://schemas.microsoft.com/office/drawing/2014/main" id="{55B30B92-C640-424E-B4FF-DF73F2A07E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623300" cy="5867400"/>
          </a:xfrm>
        </p:spPr>
        <p:txBody>
          <a:bodyPr/>
          <a:lstStyle/>
          <a:p>
            <a:pPr algn="just">
              <a:buFont typeface="Arial" charset="0"/>
              <a:buChar char="•"/>
              <a:defRPr/>
            </a:pPr>
            <a:r>
              <a:rPr lang="pl-P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na zachodzie -</a:t>
            </a:r>
            <a:r>
              <a:rPr lang="pl-PL" sz="24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pl-PL" sz="2000" b="1" dirty="0">
                <a:solidFill>
                  <a:schemeClr val="accent2"/>
                </a:solidFill>
                <a:latin typeface="Arial" charset="0"/>
              </a:rPr>
              <a:t>przewaga wpływów oceanicznych (O), mniejsze amplitudy temperatur, wczesna wiosna i lato, krótka zima;</a:t>
            </a:r>
          </a:p>
          <a:p>
            <a:pPr algn="just">
              <a:buFont typeface="Arial" charset="0"/>
              <a:buChar char="•"/>
              <a:defRPr/>
            </a:pPr>
            <a:r>
              <a:rPr lang="pl-P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na wschodzie -</a:t>
            </a:r>
            <a:r>
              <a:rPr lang="pl-PL" sz="24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pl-PL" sz="2000" b="1" dirty="0">
                <a:solidFill>
                  <a:schemeClr val="accent2"/>
                </a:solidFill>
                <a:latin typeface="Arial" charset="0"/>
              </a:rPr>
              <a:t>przewaga wpływów kontynentalnych (K), amplitudy większe wzrastające ku wschodowi, długie lato zwłaszcza na południu, chłodna i długa zima;</a:t>
            </a:r>
          </a:p>
          <a:p>
            <a:pPr algn="just">
              <a:buFont typeface="Arial" charset="0"/>
              <a:buChar char="•"/>
              <a:defRPr/>
            </a:pPr>
            <a:r>
              <a:rPr lang="pl-P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na północy -</a:t>
            </a:r>
            <a:r>
              <a:rPr lang="pl-PL" sz="24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pl-PL" sz="2000" b="1" dirty="0">
                <a:solidFill>
                  <a:schemeClr val="accent2"/>
                </a:solidFill>
                <a:latin typeface="Arial" charset="0"/>
              </a:rPr>
              <a:t>przewaga wpływów morskich (B), duże zachmurzenie, amplitudy wzrastające w głąb kraju, łagodne krótkie lato i krótka zima na zachodzie, długa na wschodzie;</a:t>
            </a:r>
          </a:p>
          <a:p>
            <a:pPr algn="just">
              <a:buFont typeface="Arial" charset="0"/>
              <a:buChar char="•"/>
              <a:defRPr/>
            </a:pPr>
            <a:r>
              <a:rPr lang="pl-P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na południu -</a:t>
            </a:r>
            <a:r>
              <a:rPr lang="pl-PL" sz="24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pl-PL" sz="2000" b="1" dirty="0">
                <a:solidFill>
                  <a:schemeClr val="accent2"/>
                </a:solidFill>
                <a:latin typeface="Arial" charset="0"/>
              </a:rPr>
              <a:t>przewaga wpływów wyżyn i gór (W, G), niższe temperatury, większe opady, duże zróżnicowanie warunków klimatycznych zależne od wysokości i ekspozycji.</a:t>
            </a: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 bwMode="auto">
          <a:xfrm>
            <a:off x="0" y="71438"/>
            <a:ext cx="9144000" cy="714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4000" b="1" dirty="0" smtClean="0"/>
              <a:t>Przejściowość klimatu w Polsce cechuje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4000" b="1" smtClean="0"/>
              <a:t>Zmiany klimatu, a rolnictwo</a:t>
            </a:r>
          </a:p>
        </p:txBody>
      </p:sp>
      <p:sp>
        <p:nvSpPr>
          <p:cNvPr id="4099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179388" y="1071563"/>
            <a:ext cx="8785225" cy="5054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Font typeface="Arial" pitchFamily="34" charset="0"/>
              <a:buNone/>
            </a:pPr>
            <a:r>
              <a:rPr lang="pl-PL" altLang="pl-PL" b="1" smtClean="0"/>
              <a:t>Zmiany klimatu bezpośrednie:</a:t>
            </a:r>
          </a:p>
          <a:p>
            <a:pPr marL="0" indent="0" algn="just">
              <a:buFont typeface="Arial" pitchFamily="34" charset="0"/>
              <a:buNone/>
            </a:pPr>
            <a:r>
              <a:rPr lang="pl-PL" altLang="pl-PL" b="1" smtClean="0"/>
              <a:t>warunki termiczne,</a:t>
            </a:r>
          </a:p>
          <a:p>
            <a:pPr marL="0" indent="0" algn="just">
              <a:buFont typeface="Arial" pitchFamily="34" charset="0"/>
              <a:buNone/>
            </a:pPr>
            <a:r>
              <a:rPr lang="pl-PL" altLang="pl-PL" b="1" smtClean="0"/>
              <a:t>sumy opadów,</a:t>
            </a:r>
          </a:p>
          <a:p>
            <a:pPr marL="0" indent="0" algn="just">
              <a:buFont typeface="Arial" pitchFamily="34" charset="0"/>
              <a:buNone/>
            </a:pPr>
            <a:r>
              <a:rPr lang="pl-PL" altLang="pl-PL" b="1" smtClean="0"/>
              <a:t>usłonecznienie,</a:t>
            </a:r>
          </a:p>
          <a:p>
            <a:pPr marL="0" indent="0" algn="just">
              <a:buFont typeface="Arial" pitchFamily="34" charset="0"/>
              <a:buNone/>
            </a:pPr>
            <a:r>
              <a:rPr lang="pl-PL" altLang="pl-PL" b="1" smtClean="0"/>
              <a:t>zjawiska ekstremalne.</a:t>
            </a:r>
          </a:p>
          <a:p>
            <a:pPr marL="0" indent="0" algn="r">
              <a:buFont typeface="Arial" pitchFamily="34" charset="0"/>
              <a:buNone/>
            </a:pPr>
            <a:endParaRPr lang="pl-PL" altLang="pl-PL" smtClean="0"/>
          </a:p>
          <a:p>
            <a:pPr marL="0" indent="0" algn="r">
              <a:buFont typeface="Arial" pitchFamily="34" charset="0"/>
              <a:buNone/>
            </a:pPr>
            <a:r>
              <a:rPr lang="pl-PL" altLang="pl-PL" smtClean="0"/>
              <a:t>Kozyra J., Nieróbca A., Mizak K. [2015]</a:t>
            </a:r>
          </a:p>
          <a:p>
            <a:pPr marL="0" indent="0" algn="r">
              <a:buFont typeface="Arial" pitchFamily="34" charset="0"/>
              <a:buNone/>
            </a:pPr>
            <a:r>
              <a:rPr lang="pl-PL" altLang="pl-PL" smtClean="0"/>
              <a:t>http://klimada.mos.gov.pl/blog/2013/04/15/rolnictwo/ </a:t>
            </a:r>
          </a:p>
          <a:p>
            <a:pPr marL="0" indent="0" algn="just">
              <a:buFont typeface="Arial" pitchFamily="34" charset="0"/>
              <a:buNone/>
            </a:pPr>
            <a:endParaRPr lang="pl-PL" altLang="pl-PL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4000" b="1" dirty="0" smtClean="0"/>
              <a:t>Zmiany klimatu, a rolnictwo</a:t>
            </a:r>
          </a:p>
        </p:txBody>
      </p:sp>
      <p:sp>
        <p:nvSpPr>
          <p:cNvPr id="4099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179388" y="1071563"/>
            <a:ext cx="8785225" cy="5054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Font typeface="Arial" pitchFamily="34" charset="0"/>
              <a:buNone/>
            </a:pPr>
            <a:r>
              <a:rPr lang="pl-PL" altLang="pl-PL" b="1" smtClean="0"/>
              <a:t>Zmiany klimatu pośrednie:</a:t>
            </a:r>
          </a:p>
          <a:p>
            <a:pPr marL="0" indent="0" algn="just">
              <a:buFont typeface="Arial" pitchFamily="34" charset="0"/>
              <a:buNone/>
            </a:pPr>
            <a:r>
              <a:rPr lang="pl-PL" altLang="pl-PL" b="1" smtClean="0"/>
              <a:t>wymagania nawozowe,</a:t>
            </a:r>
          </a:p>
          <a:p>
            <a:pPr marL="0" indent="0" algn="just">
              <a:buFont typeface="Arial" pitchFamily="34" charset="0"/>
              <a:buNone/>
            </a:pPr>
            <a:r>
              <a:rPr lang="pl-PL" altLang="pl-PL" b="1" smtClean="0"/>
              <a:t>ochrona roślin,</a:t>
            </a:r>
          </a:p>
          <a:p>
            <a:pPr marL="0" indent="0" algn="just">
              <a:buFont typeface="Arial" pitchFamily="34" charset="0"/>
              <a:buNone/>
            </a:pPr>
            <a:r>
              <a:rPr lang="pl-PL" altLang="pl-PL" b="1" smtClean="0"/>
              <a:t>erozja gleb,</a:t>
            </a:r>
          </a:p>
          <a:p>
            <a:pPr marL="0" indent="0" algn="just">
              <a:buFont typeface="Arial" pitchFamily="34" charset="0"/>
              <a:buNone/>
            </a:pPr>
            <a:r>
              <a:rPr lang="pl-PL" altLang="pl-PL" b="1" smtClean="0"/>
              <a:t>zmniejszenie zawartości materii organicznej w glebie.</a:t>
            </a:r>
          </a:p>
          <a:p>
            <a:pPr marL="0" indent="0" algn="r">
              <a:buFont typeface="Arial" pitchFamily="34" charset="0"/>
              <a:buNone/>
            </a:pPr>
            <a:r>
              <a:rPr lang="pl-PL" altLang="pl-PL" smtClean="0"/>
              <a:t>Kozyra J., Nieróbca A., Mizak K. [2015]</a:t>
            </a:r>
          </a:p>
          <a:p>
            <a:pPr marL="0" indent="0" algn="r">
              <a:buFont typeface="Arial" pitchFamily="34" charset="0"/>
              <a:buNone/>
            </a:pPr>
            <a:r>
              <a:rPr lang="pl-PL" altLang="pl-PL" smtClean="0"/>
              <a:t>http://klimada.mos.gov.pl/blog/2013/04/15/rolnictwo/ </a:t>
            </a:r>
          </a:p>
          <a:p>
            <a:pPr marL="0" indent="0" algn="just">
              <a:buFont typeface="Arial" pitchFamily="34" charset="0"/>
              <a:buNone/>
            </a:pPr>
            <a:endParaRPr lang="pl-PL" altLang="pl-PL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WINWORD\WW6\DOC\PUBLIKAC\Dokumentacja do habilitacji\Atlas klimatycznego ryzyka upraw\Ocieplenie i rolnictw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714500"/>
            <a:ext cx="85344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AutoShape 4">
            <a:extLst>
              <a:ext uri="{FF2B5EF4-FFF2-40B4-BE49-F238E27FC236}">
                <a16:creationId xmlns="" xmlns:a16="http://schemas.microsoft.com/office/drawing/2014/main" id="{64FE80C8-768D-4851-B3A6-3AA6F259C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828800"/>
            <a:ext cx="306387" cy="976313"/>
          </a:xfrm>
          <a:prstGeom prst="downArrow">
            <a:avLst>
              <a:gd name="adj1" fmla="val 50000"/>
              <a:gd name="adj2" fmla="val 79663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l-PL">
              <a:latin typeface="Arial" charset="0"/>
              <a:cs typeface="+mn-cs"/>
            </a:endParaRPr>
          </a:p>
        </p:txBody>
      </p:sp>
      <p:sp>
        <p:nvSpPr>
          <p:cNvPr id="31749" name="AutoShape 5">
            <a:extLst>
              <a:ext uri="{FF2B5EF4-FFF2-40B4-BE49-F238E27FC236}">
                <a16:creationId xmlns="" xmlns:a16="http://schemas.microsoft.com/office/drawing/2014/main" id="{9B3EF9E9-7483-41BA-83BA-FDAB473FB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057400"/>
            <a:ext cx="306388" cy="976313"/>
          </a:xfrm>
          <a:prstGeom prst="downArrow">
            <a:avLst>
              <a:gd name="adj1" fmla="val 50000"/>
              <a:gd name="adj2" fmla="val 79663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l-PL">
              <a:latin typeface="Arial" charset="0"/>
              <a:cs typeface="+mn-cs"/>
            </a:endParaRPr>
          </a:p>
        </p:txBody>
      </p:sp>
      <p:sp>
        <p:nvSpPr>
          <p:cNvPr id="31750" name="AutoShape 6">
            <a:extLst>
              <a:ext uri="{FF2B5EF4-FFF2-40B4-BE49-F238E27FC236}">
                <a16:creationId xmlns="" xmlns:a16="http://schemas.microsoft.com/office/drawing/2014/main" id="{9370978C-ED8F-4E42-A185-63167FAE0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6413" y="2071688"/>
            <a:ext cx="304800" cy="976312"/>
          </a:xfrm>
          <a:prstGeom prst="downArrow">
            <a:avLst>
              <a:gd name="adj1" fmla="val 50000"/>
              <a:gd name="adj2" fmla="val 8007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l-PL">
              <a:latin typeface="Arial" charset="0"/>
              <a:cs typeface="+mn-cs"/>
            </a:endParaRPr>
          </a:p>
        </p:txBody>
      </p:sp>
      <p:sp>
        <p:nvSpPr>
          <p:cNvPr id="31751" name="AutoShape 7">
            <a:extLst>
              <a:ext uri="{FF2B5EF4-FFF2-40B4-BE49-F238E27FC236}">
                <a16:creationId xmlns="" xmlns:a16="http://schemas.microsoft.com/office/drawing/2014/main" id="{EFB1BB95-62F1-444A-A430-7433BB0AD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2286000"/>
            <a:ext cx="306388" cy="976313"/>
          </a:xfrm>
          <a:prstGeom prst="downArrow">
            <a:avLst>
              <a:gd name="adj1" fmla="val 50000"/>
              <a:gd name="adj2" fmla="val 7966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l-PL">
              <a:latin typeface="Arial" charset="0"/>
              <a:cs typeface="+mn-cs"/>
            </a:endParaRPr>
          </a:p>
        </p:txBody>
      </p:sp>
      <p:sp>
        <p:nvSpPr>
          <p:cNvPr id="31752" name="AutoShape 8">
            <a:extLst>
              <a:ext uri="{FF2B5EF4-FFF2-40B4-BE49-F238E27FC236}">
                <a16:creationId xmlns="" xmlns:a16="http://schemas.microsoft.com/office/drawing/2014/main" id="{17B11CB0-BFD8-4526-8E38-248C36F75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13" y="3824288"/>
            <a:ext cx="304800" cy="976312"/>
          </a:xfrm>
          <a:prstGeom prst="downArrow">
            <a:avLst>
              <a:gd name="adj1" fmla="val 50000"/>
              <a:gd name="adj2" fmla="val 8007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l-PL">
              <a:latin typeface="Arial" charset="0"/>
              <a:cs typeface="+mn-cs"/>
            </a:endParaRPr>
          </a:p>
        </p:txBody>
      </p:sp>
      <p:sp>
        <p:nvSpPr>
          <p:cNvPr id="31753" name="AutoShape 9">
            <a:extLst>
              <a:ext uri="{FF2B5EF4-FFF2-40B4-BE49-F238E27FC236}">
                <a16:creationId xmlns="" xmlns:a16="http://schemas.microsoft.com/office/drawing/2014/main" id="{7CFE4CF5-EEE7-4F32-96E5-A3160B32D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419600"/>
            <a:ext cx="306388" cy="976313"/>
          </a:xfrm>
          <a:prstGeom prst="downArrow">
            <a:avLst>
              <a:gd name="adj1" fmla="val 50000"/>
              <a:gd name="adj2" fmla="val 79663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l-PL">
              <a:latin typeface="Arial" charset="0"/>
              <a:cs typeface="+mn-cs"/>
            </a:endParaRPr>
          </a:p>
        </p:txBody>
      </p:sp>
      <p:sp>
        <p:nvSpPr>
          <p:cNvPr id="31754" name="AutoShape 10">
            <a:extLst>
              <a:ext uri="{FF2B5EF4-FFF2-40B4-BE49-F238E27FC236}">
                <a16:creationId xmlns="" xmlns:a16="http://schemas.microsoft.com/office/drawing/2014/main" id="{0E5E5BA4-159B-44D0-B2BF-3B920784D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114800"/>
            <a:ext cx="306388" cy="976313"/>
          </a:xfrm>
          <a:prstGeom prst="downArrow">
            <a:avLst>
              <a:gd name="adj1" fmla="val 50000"/>
              <a:gd name="adj2" fmla="val 7966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l-PL">
              <a:latin typeface="Arial" charset="0"/>
              <a:cs typeface="+mn-cs"/>
            </a:endParaRPr>
          </a:p>
        </p:txBody>
      </p:sp>
      <p:sp>
        <p:nvSpPr>
          <p:cNvPr id="31755" name="AutoShape 11">
            <a:extLst>
              <a:ext uri="{FF2B5EF4-FFF2-40B4-BE49-F238E27FC236}">
                <a16:creationId xmlns="" xmlns:a16="http://schemas.microsoft.com/office/drawing/2014/main" id="{2E9C60A8-4B81-4336-9AE7-D84CFDA74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205288"/>
            <a:ext cx="306388" cy="976312"/>
          </a:xfrm>
          <a:prstGeom prst="downArrow">
            <a:avLst>
              <a:gd name="adj1" fmla="val 50000"/>
              <a:gd name="adj2" fmla="val 7966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l-PL">
              <a:latin typeface="Arial" charset="0"/>
              <a:cs typeface="+mn-cs"/>
            </a:endParaRPr>
          </a:p>
        </p:txBody>
      </p:sp>
      <p:sp>
        <p:nvSpPr>
          <p:cNvPr id="31756" name="AutoShape 12">
            <a:extLst>
              <a:ext uri="{FF2B5EF4-FFF2-40B4-BE49-F238E27FC236}">
                <a16:creationId xmlns="" xmlns:a16="http://schemas.microsoft.com/office/drawing/2014/main" id="{C3A09635-AF53-49A1-A127-4C7E142AB411}"/>
              </a:ext>
            </a:extLst>
          </p:cNvPr>
          <p:cNvSpPr>
            <a:spLocks noChangeArrowheads="1"/>
          </p:cNvSpPr>
          <p:nvPr/>
        </p:nvSpPr>
        <p:spPr bwMode="auto">
          <a:xfrm rot="18900000">
            <a:off x="-152400" y="3429000"/>
            <a:ext cx="487363" cy="976313"/>
          </a:xfrm>
          <a:prstGeom prst="downArrow">
            <a:avLst>
              <a:gd name="adj1" fmla="val 50000"/>
              <a:gd name="adj2" fmla="val 5008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l-PL">
              <a:latin typeface="Arial" charset="0"/>
              <a:cs typeface="+mn-cs"/>
            </a:endParaRPr>
          </a:p>
        </p:txBody>
      </p:sp>
      <p:sp>
        <p:nvSpPr>
          <p:cNvPr id="31757" name="AutoShape 13">
            <a:extLst>
              <a:ext uri="{FF2B5EF4-FFF2-40B4-BE49-F238E27FC236}">
                <a16:creationId xmlns="" xmlns:a16="http://schemas.microsoft.com/office/drawing/2014/main" id="{FD5EA248-0CB5-477D-8A08-0D0A53BC6A51}"/>
              </a:ext>
            </a:extLst>
          </p:cNvPr>
          <p:cNvSpPr>
            <a:spLocks noChangeArrowheads="1"/>
          </p:cNvSpPr>
          <p:nvPr/>
        </p:nvSpPr>
        <p:spPr bwMode="auto">
          <a:xfrm rot="18900000">
            <a:off x="-76200" y="1309688"/>
            <a:ext cx="487363" cy="976312"/>
          </a:xfrm>
          <a:prstGeom prst="downArrow">
            <a:avLst>
              <a:gd name="adj1" fmla="val 50000"/>
              <a:gd name="adj2" fmla="val 5008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l-PL">
              <a:latin typeface="Arial" charset="0"/>
              <a:cs typeface="+mn-cs"/>
            </a:endParaRPr>
          </a:p>
        </p:txBody>
      </p:sp>
      <p:sp>
        <p:nvSpPr>
          <p:cNvPr id="15" name="Tytuł 1"/>
          <p:cNvSpPr>
            <a:spLocks noGrp="1"/>
          </p:cNvSpPr>
          <p:nvPr>
            <p:ph type="title"/>
          </p:nvPr>
        </p:nvSpPr>
        <p:spPr bwMode="auto">
          <a:xfrm>
            <a:off x="457200" y="71438"/>
            <a:ext cx="8229600" cy="714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4000" b="1" dirty="0" smtClean="0"/>
              <a:t>Zmiany klimatu, a rolnictwo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49" grpId="0" animBg="1"/>
      <p:bldP spid="31750" grpId="0" animBg="1"/>
      <p:bldP spid="31751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4000" b="1" dirty="0" smtClean="0"/>
              <a:t>Warunki termiczne w Polsce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A4574F0-CA27-49F4-A82C-2C947FCA2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071563"/>
            <a:ext cx="8713787" cy="5054600"/>
          </a:xfrm>
        </p:spPr>
        <p:txBody>
          <a:bodyPr/>
          <a:lstStyle/>
          <a:p>
            <a:pPr algn="just">
              <a:buFont typeface="Arial" charset="0"/>
              <a:buChar char="•"/>
              <a:defRPr/>
            </a:pPr>
            <a:r>
              <a:rPr lang="pl-PL" b="1" dirty="0">
                <a:solidFill>
                  <a:srgbClr val="FF0000"/>
                </a:solidFill>
              </a:rPr>
              <a:t>Na obszarze Polski średnia roczna temperatura powietrza w okresie 1951-2010 wzrosła o 1,2</a:t>
            </a:r>
            <a:r>
              <a:rPr lang="pl-PL" b="1" dirty="0">
                <a:solidFill>
                  <a:srgbClr val="FF0000"/>
                </a:solidFill>
                <a:cs typeface="Times New Roman"/>
              </a:rPr>
              <a:t>ºC, a prognozy klimatyczne wskazują na dalsze utrzymywanie się trendu wzrostowego</a:t>
            </a:r>
            <a:r>
              <a:rPr lang="pl-PL" dirty="0">
                <a:cs typeface="Times New Roman"/>
              </a:rPr>
              <a:t>.</a:t>
            </a:r>
          </a:p>
          <a:p>
            <a:pPr algn="just">
              <a:buFont typeface="Arial" charset="0"/>
              <a:buChar char="•"/>
              <a:defRPr/>
            </a:pPr>
            <a:r>
              <a:rPr lang="pl-PL" b="1" dirty="0">
                <a:solidFill>
                  <a:srgbClr val="00B050"/>
                </a:solidFill>
              </a:rPr>
              <a:t>W wyniku wzrostu temperatury okres wegetacyjny wydłużył się o około 10 dni (średnia temperatura powietrza &gt; 5</a:t>
            </a:r>
            <a:r>
              <a:rPr lang="pl-PL" b="1" dirty="0">
                <a:solidFill>
                  <a:srgbClr val="00B050"/>
                </a:solidFill>
                <a:cs typeface="Times New Roman"/>
              </a:rPr>
              <a:t>ºC</a:t>
            </a:r>
            <a:r>
              <a:rPr lang="pl-PL" b="1" dirty="0">
                <a:solidFill>
                  <a:srgbClr val="00B050"/>
                </a:solidFill>
              </a:rPr>
              <a:t>)</a:t>
            </a:r>
            <a:r>
              <a:rPr lang="pl-PL" dirty="0"/>
              <a:t>.</a:t>
            </a:r>
          </a:p>
          <a:p>
            <a:pPr marL="0" indent="0" algn="r">
              <a:buFont typeface="Arial" charset="0"/>
              <a:buNone/>
              <a:defRPr/>
            </a:pPr>
            <a:r>
              <a:rPr lang="pl-PL" dirty="0"/>
              <a:t>Sadowski [2008, 2013]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Motyw pakietu Office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12431</TotalTime>
  <Words>2494</Words>
  <Application>Microsoft Office PowerPoint</Application>
  <PresentationFormat>Pokaz na ekranie (4:3)</PresentationFormat>
  <Paragraphs>346</Paragraphs>
  <Slides>41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6" baseType="lpstr">
      <vt:lpstr>Arial</vt:lpstr>
      <vt:lpstr>Calibri</vt:lpstr>
      <vt:lpstr>Times New Roman</vt:lpstr>
      <vt:lpstr>Wingdings 2</vt:lpstr>
      <vt:lpstr>1_Motyw pakietu Office</vt:lpstr>
      <vt:lpstr>Wpływ zmian klimatu na produkcję roślinną w Polsce</vt:lpstr>
      <vt:lpstr>Plan wykładu</vt:lpstr>
      <vt:lpstr>Klimat - definicja</vt:lpstr>
      <vt:lpstr>Przejściowość klimatu Polski </vt:lpstr>
      <vt:lpstr>Przejściowość klimatu w Polsce cechuje</vt:lpstr>
      <vt:lpstr>Zmiany klimatu, a rolnictwo</vt:lpstr>
      <vt:lpstr>Zmiany klimatu, a rolnictwo</vt:lpstr>
      <vt:lpstr>Zmiany klimatu, a rolnictwo</vt:lpstr>
      <vt:lpstr>Warunki termiczne w Polsce</vt:lpstr>
      <vt:lpstr>Warunki termiczne w Polsce</vt:lpstr>
      <vt:lpstr>Warunki termiczne w Polsce</vt:lpstr>
      <vt:lpstr>Warunki wilgotnościowe w Polsce</vt:lpstr>
      <vt:lpstr>Warunki wilgotnościowe w Polsce</vt:lpstr>
      <vt:lpstr>Zapotrzebowanie roślin na opady</vt:lpstr>
      <vt:lpstr>Długość okresów wegetacyjnych w Polsce na przestrzeni lat 1941-1990 oraz 2001-2010</vt:lpstr>
      <vt:lpstr>Okresy wegetacyjne w Polsce</vt:lpstr>
      <vt:lpstr>Zmiany okresu wegetacyjnego w Polsce</vt:lpstr>
      <vt:lpstr>Zmiany okresu wegetacyjnego w Polsce</vt:lpstr>
      <vt:lpstr>Kukurydza – reakcje roślin</vt:lpstr>
      <vt:lpstr>Kukurydza – reakcje roślin</vt:lpstr>
      <vt:lpstr>Kukurydza – reakcje roślin</vt:lpstr>
      <vt:lpstr>Soja – reakcje roślin</vt:lpstr>
      <vt:lpstr>Soja – reakcje roślin</vt:lpstr>
      <vt:lpstr>Pszenica (forma jara) – reakcje roślin</vt:lpstr>
      <vt:lpstr>Pszenica (forma jara) – reakcje roślin</vt:lpstr>
      <vt:lpstr>Rzepak (forma ozima) – reakcje roślin</vt:lpstr>
      <vt:lpstr>Rzepak (forma ozima) – reakcje roślin</vt:lpstr>
      <vt:lpstr>Rzepak (forma ozima) – reakcje roślin</vt:lpstr>
      <vt:lpstr>Rzepak ozimy. PDO. Rok zbioru 2018 Odmiany populacyjne</vt:lpstr>
      <vt:lpstr>Rzepak ozimy. PDO. Rok zbioru 2018 Odmiany populacyjne</vt:lpstr>
      <vt:lpstr>Rzepak ozimy. PDO. Rok zbioru 2018 Odmiany mieszańcowe</vt:lpstr>
      <vt:lpstr>Rzepak ozimy. PDO. Rok zbioru 2018 Odmiany mieszańcowe</vt:lpstr>
      <vt:lpstr>Prezentacja programu PowerPoint</vt:lpstr>
      <vt:lpstr>Przeciwdziałanie efektom suszy</vt:lpstr>
      <vt:lpstr>Płodozmian na suche lata - dyskusja</vt:lpstr>
      <vt:lpstr>Podsumowanie</vt:lpstr>
      <vt:lpstr>Podsumowanie</vt:lpstr>
      <vt:lpstr>Piśmiennictwo źródłowe</vt:lpstr>
      <vt:lpstr>Piśmiennictwo źródłowe</vt:lpstr>
      <vt:lpstr>Dziękuję za uwagę :)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UPRAWA ROŚLIN ENERGETYCZNYCH NA BIOMASĘ</dc:title>
  <dc:creator>Gość</dc:creator>
  <cp:lastModifiedBy>KSUR1</cp:lastModifiedBy>
  <cp:revision>448</cp:revision>
  <dcterms:created xsi:type="dcterms:W3CDTF">2010-01-25T09:20:29Z</dcterms:created>
  <dcterms:modified xsi:type="dcterms:W3CDTF">2020-02-12T07:22:10Z</dcterms:modified>
</cp:coreProperties>
</file>