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90" r:id="rId24"/>
    <p:sldId id="283" r:id="rId25"/>
    <p:sldId id="288" r:id="rId26"/>
    <p:sldId id="279" r:id="rId27"/>
    <p:sldId id="280" r:id="rId28"/>
    <p:sldId id="281" r:id="rId29"/>
    <p:sldId id="282" r:id="rId30"/>
    <p:sldId id="289" r:id="rId31"/>
    <p:sldId id="285" r:id="rId32"/>
    <p:sldId id="293" r:id="rId33"/>
    <p:sldId id="287" r:id="rId34"/>
    <p:sldId id="310" r:id="rId35"/>
    <p:sldId id="311" r:id="rId36"/>
    <p:sldId id="292" r:id="rId37"/>
    <p:sldId id="291" r:id="rId38"/>
    <p:sldId id="294" r:id="rId39"/>
    <p:sldId id="295" r:id="rId40"/>
    <p:sldId id="296" r:id="rId41"/>
    <p:sldId id="297" r:id="rId42"/>
    <p:sldId id="301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 snapToObjects="1">
      <p:cViewPr>
        <p:scale>
          <a:sx n="66" d="100"/>
          <a:sy n="66" d="100"/>
        </p:scale>
        <p:origin x="-120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B5819-7439-40CC-9FE8-71C4A9415B6D}" type="datetimeFigureOut">
              <a:rPr lang="pl-PL" smtClean="0"/>
              <a:pPr/>
              <a:t>2019-03-17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4AE7-59AE-478E-9E9F-D830D6CAD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A604-110B-4C02-B200-05C263FD909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4E5A-623B-4FB7-A2FF-8E8BC39A556D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C6D5-38AF-44DF-9C43-A6EC98E0C6D0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25C-9B01-4CE2-839A-2236870568B0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3D2C-5653-4B4A-A3B6-17076745366C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B1B6-0E6D-4FC7-BD4E-A934B7BAA42E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579-BDB6-455A-92E7-6E62BB67A595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4506-CAF4-4499-A4A1-0554B15F7255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BBA5-6C1C-436F-A0E5-D7FCCF5640D5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F6A3-FE77-4BAE-ACE2-1F71B0B9444B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D444-9EE9-4333-B540-1F5A04B94750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EE0D-AFDD-4D80-82EF-E279A486A2FF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BF8D-530B-4BA5-B125-D2A60D60BC90}" type="datetime1">
              <a:rPr lang="pl-PL" smtClean="0"/>
              <a:pPr/>
              <a:t>2019-03-17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7216-068B-45BA-9E82-B680A3653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kwater_(river)" TargetMode="External"/><Relationship Id="rId2" Type="http://schemas.openxmlformats.org/officeDocument/2006/relationships/hyperlink" Target="http://pl.wikipedia.org/wiki/Cofka_(kajakarstwo)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rriam-webster.com/dictionary/backwate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unczyca przerobion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908720"/>
            <a:ext cx="727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itchFamily="34" charset="0"/>
              </a:rPr>
              <a:t>NIEKTÓRE PROBLEMY OBLICZEŃ HYDRAULICZNYCH SIECI RZECZNEJ DOLNEJ ODRY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63590" y="378905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Seminarium środowiskowe</a:t>
            </a:r>
          </a:p>
          <a:p>
            <a:pPr algn="ctr"/>
            <a:r>
              <a:rPr lang="pl-PL" sz="2000" b="1" dirty="0" smtClean="0"/>
              <a:t>Uniwersytetu Przyrodniczego we Wrocławiu</a:t>
            </a:r>
          </a:p>
          <a:p>
            <a:pPr algn="ctr"/>
            <a:r>
              <a:rPr lang="pl-PL" sz="2000" b="1" dirty="0" smtClean="0"/>
              <a:t>oraz Instytutu Meteorologii i Gospodarki Wodnej</a:t>
            </a:r>
          </a:p>
          <a:p>
            <a:pPr algn="ctr"/>
            <a:r>
              <a:rPr lang="pl-PL" sz="2000" b="1" dirty="0" smtClean="0"/>
              <a:t>Wrocław, 13 marca 2019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44010" y="5590981"/>
            <a:ext cx="374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Jacek Kurnatowski</a:t>
            </a:r>
          </a:p>
          <a:p>
            <a:pPr algn="r"/>
            <a:r>
              <a:rPr lang="pl-PL" dirty="0" smtClean="0"/>
              <a:t>Katedra Budownictwa Wodnego</a:t>
            </a:r>
          </a:p>
          <a:p>
            <a:pPr algn="r"/>
            <a:r>
              <a:rPr lang="pl-PL" dirty="0" smtClean="0"/>
              <a:t>Zachodniopomorskiego Uniwersytetu Technologicznego w Szczecinie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Właściciel\Moje dokumenty\Publikacje i opracowania własne\Obrazy Google dolna Odra\Międzyodrze 3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625075" cy="756084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2555776" y="0"/>
            <a:ext cx="43204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Właściciel\Moje dokumenty\Publikacje i opracowania własne\Obrazy Google dolna Odra\Międzyodrze z bli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Właściciel\Moje dokumenty\Publikacje i opracowania własne\Obrazy Google dolna Odra\Międzyodrze z blis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Właściciel\Moje dokumenty\Publikacje i opracowania własne\Obrazy Google dolna Odra\Międzxyodrze śluza Żab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Właściciel\Moje dokumenty\Publikacje i opracowania własne\Obrazy Google dolna Odra\utopiony Golf Międzyodr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649" y="0"/>
            <a:ext cx="102972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71800" y="404664"/>
          <a:ext cx="4570412" cy="6210300"/>
        </p:xfrm>
        <a:graphic>
          <a:graphicData uri="http://schemas.openxmlformats.org/presentationml/2006/ole">
            <p:oleObj spid="_x0000_s1026" name="Fotografia Photo Editor" r:id="rId3" imgW="7059010" imgH="960000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788024" y="119675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Domiąża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8024" y="1484784"/>
            <a:ext cx="79208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Iński Nurt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88024" y="191683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Babina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88024" y="227687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Czapina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39952" y="2996952"/>
            <a:ext cx="100811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Odra Czajcza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427984" y="3789040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Święta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707904" y="4437112"/>
            <a:ext cx="108012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Orli Przesmyk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32040" y="5157192"/>
            <a:ext cx="1224136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Duńczyca Wsch.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48064" y="551723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Mienia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148064" y="5949280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Regalica</a:t>
            </a:r>
            <a:endParaRPr lang="pl-PL" sz="1200" dirty="0"/>
          </a:p>
        </p:txBody>
      </p:sp>
      <p:cxnSp>
        <p:nvCxnSpPr>
          <p:cNvPr id="16" name="Łącznik prosty ze strzałką 15"/>
          <p:cNvCxnSpPr>
            <a:stCxn id="5" idx="1"/>
          </p:cNvCxnSpPr>
          <p:nvPr/>
        </p:nvCxnSpPr>
        <p:spPr>
          <a:xfrm flipH="1">
            <a:off x="4211960" y="1335252"/>
            <a:ext cx="576064" cy="5516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4427984" y="1628800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4427984" y="206084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4499992" y="2420888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3779912" y="314096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3779912" y="3933056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3203848" y="4581128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3707904" y="5301208"/>
            <a:ext cx="122413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4067944" y="5661248"/>
            <a:ext cx="108012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3851920" y="6093296"/>
            <a:ext cx="129614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1403648" y="5085184"/>
            <a:ext cx="136815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Przekop Mieleński</a:t>
            </a:r>
            <a:endParaRPr lang="pl-PL" sz="1200" dirty="0"/>
          </a:p>
        </p:txBody>
      </p:sp>
      <p:cxnSp>
        <p:nvCxnSpPr>
          <p:cNvPr id="44" name="Łącznik prosty ze strzałką 43"/>
          <p:cNvCxnSpPr/>
          <p:nvPr/>
        </p:nvCxnSpPr>
        <p:spPr>
          <a:xfrm flipH="1">
            <a:off x="2771800" y="5229200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1835696" y="5733256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Parnica</a:t>
            </a:r>
            <a:endParaRPr lang="pl-PL" sz="1200" dirty="0"/>
          </a:p>
        </p:txBody>
      </p:sp>
      <p:cxnSp>
        <p:nvCxnSpPr>
          <p:cNvPr id="47" name="Łącznik prosty ze strzałką 46"/>
          <p:cNvCxnSpPr/>
          <p:nvPr/>
        </p:nvCxnSpPr>
        <p:spPr>
          <a:xfrm flipH="1">
            <a:off x="2555776" y="5877272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1619672" y="6021288"/>
            <a:ext cx="115212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Basen Górniczy</a:t>
            </a:r>
            <a:endParaRPr lang="pl-PL" sz="1200" dirty="0"/>
          </a:p>
        </p:txBody>
      </p:sp>
      <p:cxnSp>
        <p:nvCxnSpPr>
          <p:cNvPr id="49" name="Łącznik prosty ze strzałką 48"/>
          <p:cNvCxnSpPr/>
          <p:nvPr/>
        </p:nvCxnSpPr>
        <p:spPr>
          <a:xfrm flipH="1">
            <a:off x="2771800" y="6165304"/>
            <a:ext cx="72008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Właściciel\Moje dokumenty\Publikacje i opracowania własne\Obrazy Google dolna Odra\Świę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649" y="0"/>
            <a:ext cx="102972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Właściciel\Moje dokumenty\Publikacje i opracowania własne\Obrazy Google dolna Odra\Święta widok na mia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71800" y="404664"/>
          <a:ext cx="4570412" cy="6210300"/>
        </p:xfrm>
        <a:graphic>
          <a:graphicData uri="http://schemas.openxmlformats.org/presentationml/2006/ole">
            <p:oleObj spid="_x0000_s2050" name="Fotografia Photo Editor" r:id="rId3" imgW="7059010" imgH="960000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788024" y="119675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Domiąża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8024" y="1484784"/>
            <a:ext cx="79208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Iński Nurt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88024" y="191683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Babina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88024" y="227687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Czapina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39952" y="2996952"/>
            <a:ext cx="100811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Odra Czajcza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427984" y="3789040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Święta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707904" y="4437112"/>
            <a:ext cx="108012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Orli Przesmyk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32040" y="5157192"/>
            <a:ext cx="1224136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Duńczyca Wsch.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48064" y="5517232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Mienia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148064" y="5949280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Regalica</a:t>
            </a:r>
            <a:endParaRPr lang="pl-PL" sz="1200" dirty="0"/>
          </a:p>
        </p:txBody>
      </p:sp>
      <p:cxnSp>
        <p:nvCxnSpPr>
          <p:cNvPr id="16" name="Łącznik prosty ze strzałką 15"/>
          <p:cNvCxnSpPr>
            <a:stCxn id="5" idx="1"/>
          </p:cNvCxnSpPr>
          <p:nvPr/>
        </p:nvCxnSpPr>
        <p:spPr>
          <a:xfrm flipH="1">
            <a:off x="4211960" y="1335252"/>
            <a:ext cx="576064" cy="5516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4427984" y="1628800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4427984" y="206084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4499992" y="2420888"/>
            <a:ext cx="28803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3779912" y="314096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3779912" y="3933056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3203848" y="4581128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3707904" y="5301208"/>
            <a:ext cx="122413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4067944" y="5661248"/>
            <a:ext cx="108012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3851920" y="6093296"/>
            <a:ext cx="129614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1403648" y="5085184"/>
            <a:ext cx="136815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Przekop Mieleński</a:t>
            </a:r>
            <a:endParaRPr lang="pl-PL" sz="1200" dirty="0"/>
          </a:p>
        </p:txBody>
      </p:sp>
      <p:cxnSp>
        <p:nvCxnSpPr>
          <p:cNvPr id="44" name="Łącznik prosty ze strzałką 43"/>
          <p:cNvCxnSpPr/>
          <p:nvPr/>
        </p:nvCxnSpPr>
        <p:spPr>
          <a:xfrm flipH="1">
            <a:off x="2771800" y="5229200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1835696" y="5733256"/>
            <a:ext cx="720080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Parnica</a:t>
            </a:r>
            <a:endParaRPr lang="pl-PL" sz="1200" dirty="0"/>
          </a:p>
        </p:txBody>
      </p:sp>
      <p:cxnSp>
        <p:nvCxnSpPr>
          <p:cNvPr id="47" name="Łącznik prosty ze strzałką 46"/>
          <p:cNvCxnSpPr/>
          <p:nvPr/>
        </p:nvCxnSpPr>
        <p:spPr>
          <a:xfrm flipH="1">
            <a:off x="2555776" y="5877272"/>
            <a:ext cx="648072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1619672" y="6021288"/>
            <a:ext cx="115212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Basen Górniczy</a:t>
            </a:r>
            <a:endParaRPr lang="pl-PL" sz="1200" dirty="0"/>
          </a:p>
        </p:txBody>
      </p:sp>
      <p:cxnSp>
        <p:nvCxnSpPr>
          <p:cNvPr id="49" name="Łącznik prosty ze strzałką 48"/>
          <p:cNvCxnSpPr/>
          <p:nvPr/>
        </p:nvCxnSpPr>
        <p:spPr>
          <a:xfrm flipH="1">
            <a:off x="2771800" y="6165304"/>
            <a:ext cx="72008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Właściciel\Moje dokumenty\Publikacje i opracowania własne\Obrazy Google dolna Odra\betonowiec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3750" y="0"/>
            <a:ext cx="10807966" cy="70294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5868144" y="2204864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WINDOWS\Pulpit\mapa dolnej Odr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630" y="0"/>
            <a:ext cx="54864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99490" y="1660114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Trzebież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490" y="2956294"/>
            <a:ext cx="20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Szczecin Most Długi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99490" y="3820414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Gryfino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490" y="4468504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Widuchowa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490" y="5373270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Bielinek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490" y="6309400"/>
            <a:ext cx="12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Gozdowice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905000" y="1844780"/>
            <a:ext cx="230695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915770" y="3140960"/>
            <a:ext cx="14402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907630" y="4005080"/>
            <a:ext cx="208829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195670" y="4653170"/>
            <a:ext cx="14402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1835620" y="5589300"/>
            <a:ext cx="93613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2123660" y="6525430"/>
            <a:ext cx="108015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Właściciel\Moje dokumenty\Publikacje i opracowania własne\Obrazy Google dolna Odra\betonowiec1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Właściciel\Moje dokumenty\Publikacje i opracowania własne\Obrazy Google dolna Odra\betonowiec2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8367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Niektóre problemy ruchu wód dolnej Odry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62880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lnSpc>
                <a:spcPct val="200000"/>
              </a:lnSpc>
              <a:buFont typeface="Wingdings" pitchFamily="2" charset="2"/>
              <a:buChar char="q"/>
            </a:pPr>
            <a:r>
              <a:rPr lang="pl-PL" sz="2400" dirty="0" smtClean="0"/>
              <a:t> zjawiska określane jako </a:t>
            </a:r>
            <a:r>
              <a:rPr lang="pl-PL" sz="2400" b="1" dirty="0" smtClean="0"/>
              <a:t>cofki</a:t>
            </a:r>
          </a:p>
          <a:p>
            <a:pPr marL="6350" lvl="1">
              <a:lnSpc>
                <a:spcPct val="200000"/>
              </a:lnSpc>
            </a:pPr>
            <a:endParaRPr lang="pl-PL" sz="2400" dirty="0" smtClean="0"/>
          </a:p>
          <a:p>
            <a:pPr marL="360363" indent="-360363">
              <a:buFont typeface="Wingdings" pitchFamily="2" charset="2"/>
              <a:buChar char="q"/>
            </a:pPr>
            <a:r>
              <a:rPr lang="pl-PL" sz="2400" dirty="0" smtClean="0"/>
              <a:t> problem właściwego określenia </a:t>
            </a:r>
            <a:r>
              <a:rPr lang="pl-PL" sz="2400" b="1" dirty="0" smtClean="0"/>
              <a:t>spadków zwierciadła wody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jego </a:t>
            </a:r>
            <a:r>
              <a:rPr lang="pl-PL" sz="2400" b="1" dirty="0" smtClean="0"/>
              <a:t>konsekwencje</a:t>
            </a:r>
          </a:p>
          <a:p>
            <a:pPr marL="360363" indent="-360363"/>
            <a:endParaRPr lang="pl-PL" sz="2400" dirty="0" smtClean="0"/>
          </a:p>
          <a:p>
            <a:pPr marL="360363" indent="-360363">
              <a:buFont typeface="Wingdings" pitchFamily="2" charset="2"/>
              <a:buChar char="q"/>
            </a:pPr>
            <a:r>
              <a:rPr lang="pl-PL" sz="2400" dirty="0" smtClean="0"/>
              <a:t>określenie </a:t>
            </a:r>
            <a:r>
              <a:rPr lang="pl-PL" sz="2400" b="1" dirty="0" smtClean="0"/>
              <a:t>rozdziału przepływu w sieci rzek i kanałów </a:t>
            </a:r>
            <a:r>
              <a:rPr lang="pl-PL" sz="2400" dirty="0" smtClean="0"/>
              <a:t>(brak krzywych przepływu) </a:t>
            </a:r>
            <a:r>
              <a:rPr lang="pl-PL" sz="2400" b="1" dirty="0" smtClean="0"/>
              <a:t>i identyfikacja współczynników szorstkości</a:t>
            </a:r>
            <a:r>
              <a:rPr lang="pl-PL" sz="2400" dirty="0" smtClean="0"/>
              <a:t> poszczególnych koryt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87824" y="234888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/>
              <a:t>Cofka</a:t>
            </a:r>
            <a:endParaRPr lang="pl-PL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47667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COFKA – definicje leksykograficzne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0527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/>
              <a:t>„</a:t>
            </a:r>
            <a:r>
              <a:rPr lang="pl-PL" b="1" dirty="0"/>
              <a:t>Krzywa spiętrzenia (cofka) </a:t>
            </a:r>
            <a:r>
              <a:rPr lang="pl-PL" dirty="0"/>
              <a:t>– </a:t>
            </a:r>
            <a:r>
              <a:rPr lang="pl-PL" b="1" dirty="0"/>
              <a:t>profil podłużny zwierciadła wody </a:t>
            </a:r>
            <a:r>
              <a:rPr lang="pl-PL" dirty="0"/>
              <a:t>w cieku, na odcinku od miejsca powstania spiętrzenia do miejsca, gdzie spiętrzenie zanika” – Międzynarodowy Słownik </a:t>
            </a:r>
            <a:r>
              <a:rPr lang="pl-PL" dirty="0" smtClean="0"/>
              <a:t>Hydrologiczny</a:t>
            </a:r>
            <a:r>
              <a:rPr lang="pl-PL" dirty="0"/>
              <a:t> (2001</a:t>
            </a:r>
            <a:r>
              <a:rPr lang="pl-PL" dirty="0" smtClean="0"/>
              <a:t>), </a:t>
            </a:r>
            <a:r>
              <a:rPr lang="pl-PL" dirty="0"/>
              <a:t>Wydawnictwo Naukowe PWN S.A., </a:t>
            </a:r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0608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/>
              <a:t>„Spiętrzenie cieczy – podniesienie się poziomu cieczy w zbiorniku, kanale lub rzece wskutek powstania przeszkód w przepływie… </a:t>
            </a:r>
            <a:r>
              <a:rPr lang="pl-PL" b="1" dirty="0"/>
              <a:t>obszar, na którym nastąpiło podniesienie zwierciadła cieczy </a:t>
            </a:r>
            <a:r>
              <a:rPr lang="pl-PL" dirty="0"/>
              <a:t>nazywa się </a:t>
            </a:r>
            <a:r>
              <a:rPr lang="pl-PL" b="1" dirty="0"/>
              <a:t>cofką</a:t>
            </a:r>
            <a:r>
              <a:rPr lang="pl-PL" dirty="0"/>
              <a:t>” – Nowa Encyklopedia Powszechna </a:t>
            </a:r>
            <a:r>
              <a:rPr lang="pl-PL" dirty="0" smtClean="0"/>
              <a:t>PWN </a:t>
            </a:r>
            <a:r>
              <a:rPr lang="pl-PL" dirty="0"/>
              <a:t>(1998</a:t>
            </a:r>
            <a:r>
              <a:rPr lang="pl-PL" dirty="0" smtClean="0"/>
              <a:t>), </a:t>
            </a:r>
            <a:r>
              <a:rPr lang="pl-PL" dirty="0"/>
              <a:t>Wydawnictwo Naukowe PWN S.A., </a:t>
            </a:r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33569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</a:t>
            </a:r>
            <a:r>
              <a:rPr lang="pl-PL" b="1" dirty="0"/>
              <a:t>Cofką</a:t>
            </a:r>
            <a:r>
              <a:rPr lang="pl-PL" dirty="0"/>
              <a:t> nazywamy </a:t>
            </a:r>
            <a:r>
              <a:rPr lang="pl-PL" b="1" dirty="0" smtClean="0"/>
              <a:t>prąd rzeki </a:t>
            </a:r>
            <a:r>
              <a:rPr lang="pl-PL" dirty="0"/>
              <a:t>odwrotny do </a:t>
            </a:r>
            <a:r>
              <a:rPr lang="pl-PL" dirty="0" smtClean="0"/>
              <a:t>nurtu” </a:t>
            </a: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://pl.wikipedia.org/wiki/Cofka_(kajakarstwo</a:t>
            </a:r>
            <a:r>
              <a:rPr lang="pl-PL" u="sng" dirty="0" smtClean="0">
                <a:hlinkClick r:id="rId2"/>
              </a:rPr>
              <a:t>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41490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/>
              <a:t>“</a:t>
            </a:r>
            <a:r>
              <a:rPr lang="pl-PL" b="1" dirty="0"/>
              <a:t>Cofka </a:t>
            </a:r>
            <a:r>
              <a:rPr lang="pl-PL" b="1" dirty="0" smtClean="0"/>
              <a:t>jest </a:t>
            </a:r>
            <a:r>
              <a:rPr lang="pl-PL" b="1" dirty="0"/>
              <a:t>częścią rzeki, w której prąd jest słaby lub nie ma go wcale.</a:t>
            </a:r>
            <a:r>
              <a:rPr lang="pl-PL" dirty="0"/>
              <a:t> Pojęcie to odnosi się również do odgałęzienia rzeki, które następnie łączy się z rzeką ponownie, lub do części rzeki głównej spiętrzonej przez przeszkodę, np. przez pływ lub zaporę” (</a:t>
            </a:r>
            <a:r>
              <a:rPr lang="pl-PL" i="1" dirty="0"/>
              <a:t>tłum</a:t>
            </a:r>
            <a:r>
              <a:rPr lang="pl-PL" dirty="0"/>
              <a:t>. </a:t>
            </a:r>
            <a:r>
              <a:rPr lang="pl-PL" dirty="0" smtClean="0"/>
              <a:t>JK) - </a:t>
            </a:r>
            <a:r>
              <a:rPr lang="pl-PL" u="sng" dirty="0">
                <a:hlinkClick r:id="rId3"/>
              </a:rPr>
              <a:t>http://en.wikipedia.org/wiki/Backwater_(river</a:t>
            </a:r>
            <a:r>
              <a:rPr lang="pl-PL" u="sng" dirty="0" smtClean="0">
                <a:hlinkClick r:id="rId3"/>
              </a:rPr>
              <a:t>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“</a:t>
            </a:r>
            <a:r>
              <a:rPr lang="pl-PL" b="1" dirty="0"/>
              <a:t>Cofka – woda wstrzymana w swym biegu lub zawrócona wstecz</a:t>
            </a:r>
            <a:r>
              <a:rPr lang="pl-PL" dirty="0"/>
              <a:t>” (</a:t>
            </a:r>
            <a:r>
              <a:rPr lang="pl-PL" i="1" dirty="0"/>
              <a:t>tłum</a:t>
            </a:r>
            <a:r>
              <a:rPr lang="pl-PL" dirty="0"/>
              <a:t>. </a:t>
            </a:r>
            <a:r>
              <a:rPr lang="pl-PL" dirty="0" smtClean="0"/>
              <a:t>JK) - </a:t>
            </a:r>
            <a:r>
              <a:rPr lang="pl-PL" u="sng" dirty="0">
                <a:hlinkClick r:id="rId4"/>
              </a:rPr>
              <a:t>http://</a:t>
            </a:r>
            <a:r>
              <a:rPr lang="pl-PL" u="sng" dirty="0" smtClean="0">
                <a:hlinkClick r:id="rId4"/>
              </a:rPr>
              <a:t>www.merriam-webster.com/dictionary/backwater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COFKA – definicje używane w publikacjach (przykłady)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12474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 smtClean="0"/>
              <a:t>“</a:t>
            </a:r>
            <a:r>
              <a:rPr lang="pl-PL" b="1" dirty="0" smtClean="0"/>
              <a:t>W rejonach dolnej Odry i Wisły dodatkowe zagrożenie powodziowe występujące głównie w półroczu jesienno-zimowym wywołują tzw. cofki. Są to spiętrzenia wody </a:t>
            </a:r>
            <a:br>
              <a:rPr lang="pl-PL" b="1" dirty="0" smtClean="0"/>
            </a:br>
            <a:r>
              <a:rPr lang="pl-PL" b="1" dirty="0" smtClean="0"/>
              <a:t>w ujściowych odcinkach rzek </a:t>
            </a:r>
            <a:r>
              <a:rPr lang="pl-PL" b="1" dirty="0" smtClean="0">
                <a:solidFill>
                  <a:srgbClr val="FF0000"/>
                </a:solidFill>
              </a:rPr>
              <a:t>w wyniku silnych wiatrów północnych</a:t>
            </a:r>
            <a:r>
              <a:rPr lang="pl-PL" dirty="0" smtClean="0"/>
              <a:t>” - Wpływ zmian klimatu na środowisko, gospodarkę i społeczeństwo (2010). Projekt </a:t>
            </a:r>
            <a:r>
              <a:rPr lang="pl-PL" dirty="0" err="1" smtClean="0"/>
              <a:t>IMiGW</a:t>
            </a:r>
            <a:r>
              <a:rPr lang="pl-PL" dirty="0" smtClean="0"/>
              <a:t> PIB realizowany w ramach Programu Innowacyjna Gospodarka, zadanie 6: Bałtyk jako element systemu klimatycznego i jego rola w tworzeniu się stanów zagrożenia, sprawozdanie za 2008 r., Warszawa-Gdynia.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7544" y="335699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 smtClean="0"/>
              <a:t>„Rzeki wzdłuż polskiego wybrzeża wpływające do Bałtyku podlegają w swoim ujściowym odcinku dwukierunkowym przepływom, tj. w kierunku morza oraz w kierunku od morza w górę rzeki, tworząc tzw. cofkę”  </a:t>
            </a:r>
            <a:r>
              <a:rPr lang="pl-PL" dirty="0" smtClean="0"/>
              <a:t>- Jednorał T. (2007), Dwukierunkowe przepływy wody i tworzenie się cofek  w ujściach rzek do morza. Inżynieria Morska i Geotechnika, nr 4, s. 239-248.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552" y="508518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 smtClean="0"/>
              <a:t>„Przy ograniczeniu poprzez regulację śluzy, wlewu (cofki) z Zatoki, nie ma prawdopodobieństwa wzrostu zasolenia” </a:t>
            </a:r>
            <a:r>
              <a:rPr lang="pl-PL" dirty="0" smtClean="0"/>
              <a:t>-  Studium Wykonalności Budowy Kanału Żeglugowego przez Mierzeję Wiślaną (2007). Konsorcjum: </a:t>
            </a:r>
            <a:r>
              <a:rPr lang="pl-PL" dirty="0" err="1" smtClean="0"/>
              <a:t>Polbud</a:t>
            </a:r>
            <a:r>
              <a:rPr lang="pl-PL" dirty="0" smtClean="0"/>
              <a:t> Pomorze, GEOSYNTEX sp. z o.o., Fundacja Naukowo-Techniczna, na zlecenie Urzędu Morskiego w Gdyni, Gdańsk.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0" y="134076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/>
              <a:t>COFKA</a:t>
            </a:r>
            <a:endParaRPr lang="pl-PL" sz="8000" dirty="0"/>
          </a:p>
        </p:txBody>
      </p:sp>
      <p:grpSp>
        <p:nvGrpSpPr>
          <p:cNvPr id="6" name="Grupa 8"/>
          <p:cNvGrpSpPr/>
          <p:nvPr/>
        </p:nvGrpSpPr>
        <p:grpSpPr>
          <a:xfrm>
            <a:off x="899592" y="2708920"/>
            <a:ext cx="6984776" cy="769441"/>
            <a:chOff x="971600" y="2708920"/>
            <a:chExt cx="6984776" cy="769441"/>
          </a:xfrm>
        </p:grpSpPr>
        <p:sp>
          <p:nvSpPr>
            <p:cNvPr id="3" name="pole tekstowe 2"/>
            <p:cNvSpPr txBox="1"/>
            <p:nvPr/>
          </p:nvSpPr>
          <p:spPr>
            <a:xfrm>
              <a:off x="971600" y="2708920"/>
              <a:ext cx="2880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 smtClean="0"/>
                <a:t>STATYCZNA</a:t>
              </a:r>
              <a:endParaRPr lang="pl-PL" sz="4400" dirty="0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4211960" y="2708920"/>
              <a:ext cx="37444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 smtClean="0"/>
                <a:t>DYNAMICZNA</a:t>
              </a:r>
              <a:endParaRPr lang="pl-PL" sz="4400" dirty="0"/>
            </a:p>
          </p:txBody>
        </p:sp>
      </p:grpSp>
      <p:grpSp>
        <p:nvGrpSpPr>
          <p:cNvPr id="9" name="Grupa 18"/>
          <p:cNvGrpSpPr/>
          <p:nvPr/>
        </p:nvGrpSpPr>
        <p:grpSpPr>
          <a:xfrm>
            <a:off x="2699792" y="3861048"/>
            <a:ext cx="5544616" cy="1037729"/>
            <a:chOff x="3059832" y="3429000"/>
            <a:chExt cx="5544616" cy="1037729"/>
          </a:xfrm>
        </p:grpSpPr>
        <p:sp>
          <p:nvSpPr>
            <p:cNvPr id="5" name="pole tekstowe 4"/>
            <p:cNvSpPr txBox="1"/>
            <p:nvPr/>
          </p:nvSpPr>
          <p:spPr>
            <a:xfrm>
              <a:off x="3059832" y="400506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chemeClr val="accent2">
                      <a:lumMod val="50000"/>
                    </a:schemeClr>
                  </a:solidFill>
                </a:rPr>
                <a:t>WŁAŚCIWA</a:t>
              </a:r>
              <a:endParaRPr lang="pl-PL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860032" y="400506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smtClean="0">
                  <a:solidFill>
                    <a:schemeClr val="accent2">
                      <a:lumMod val="50000"/>
                    </a:schemeClr>
                  </a:solidFill>
                </a:rPr>
                <a:t>IZOLOWANA</a:t>
              </a:r>
              <a:endParaRPr lang="pl-PL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020272" y="400506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smtClean="0">
                  <a:solidFill>
                    <a:schemeClr val="accent2">
                      <a:lumMod val="50000"/>
                    </a:schemeClr>
                  </a:solidFill>
                </a:rPr>
                <a:t>POZORNA</a:t>
              </a:r>
              <a:endParaRPr lang="pl-PL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H="1">
              <a:off x="4067944" y="3429000"/>
              <a:ext cx="792088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>
              <a:off x="5868144" y="3429000"/>
              <a:ext cx="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>
              <a:off x="6948264" y="3429000"/>
              <a:ext cx="72008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957816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03848" y="2204864"/>
            <a:ext cx="41764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Układ zwierciadła wody – cofka statyczna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0" y="0"/>
          <a:ext cx="9936088" cy="7046640"/>
        </p:xfrm>
        <a:graphic>
          <a:graphicData uri="http://schemas.openxmlformats.org/presentationml/2006/ole">
            <p:oleObj spid="_x0000_s3074" name="Document" r:id="rId3" imgW="6102535" imgH="4058545" progId="Word.Document.8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48372" y="475220"/>
            <a:ext cx="1909913" cy="1405168"/>
          </a:xfrm>
          <a:prstGeom prst="rect">
            <a:avLst/>
          </a:prstGeom>
          <a:gradFill rotWithShape="1">
            <a:gsLst>
              <a:gs pos="0">
                <a:srgbClr val="548DD4"/>
              </a:gs>
              <a:gs pos="100000">
                <a:srgbClr val="548DD4">
                  <a:gamma/>
                  <a:shade val="46275"/>
                  <a:invGamma/>
                  <a:alpha val="14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6100675" y="1880388"/>
            <a:ext cx="0" cy="3864212"/>
          </a:xfrm>
          <a:prstGeom prst="straightConnector1">
            <a:avLst/>
          </a:prstGeom>
          <a:noFill/>
          <a:ln w="38100">
            <a:solidFill>
              <a:srgbClr val="243F60"/>
            </a:solidFill>
            <a:round/>
            <a:headEnd/>
            <a:tailEnd/>
          </a:ln>
        </p:spPr>
      </p:cxn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99125" y="2582972"/>
            <a:ext cx="1273275" cy="2283398"/>
          </a:xfrm>
          <a:prstGeom prst="rect">
            <a:avLst/>
          </a:prstGeom>
          <a:gradFill rotWithShape="1">
            <a:gsLst>
              <a:gs pos="0">
                <a:srgbClr val="548DD4"/>
              </a:gs>
              <a:gs pos="100000">
                <a:srgbClr val="548DD4">
                  <a:gamma/>
                  <a:shade val="46275"/>
                  <a:invGamma/>
                  <a:alpha val="14999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6100675" y="2934264"/>
            <a:ext cx="795797" cy="0"/>
          </a:xfrm>
          <a:prstGeom prst="straightConnector1">
            <a:avLst/>
          </a:prstGeom>
          <a:noFill/>
          <a:ln w="25400">
            <a:solidFill>
              <a:srgbClr val="365F91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6100675" y="4515078"/>
            <a:ext cx="795797" cy="0"/>
          </a:xfrm>
          <a:prstGeom prst="straightConnector1">
            <a:avLst/>
          </a:prstGeom>
          <a:noFill/>
          <a:ln w="25400">
            <a:solidFill>
              <a:srgbClr val="365F9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5944169" y="4866370"/>
            <a:ext cx="0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6100675" y="823585"/>
            <a:ext cx="0" cy="70258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7535762" y="3285556"/>
            <a:ext cx="0" cy="70258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868144" y="116632"/>
            <a:ext cx="437688" cy="36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884926" y="5840229"/>
            <a:ext cx="437688" cy="36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107698" y="445946"/>
            <a:ext cx="1969155" cy="731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169387" y="475220"/>
            <a:ext cx="1909913" cy="1405168"/>
          </a:xfrm>
          <a:prstGeom prst="rect">
            <a:avLst/>
          </a:prstGeom>
          <a:gradFill rotWithShape="1">
            <a:gsLst>
              <a:gs pos="0">
                <a:srgbClr val="548DD4">
                  <a:gamma/>
                  <a:shade val="46275"/>
                  <a:invGamma/>
                  <a:alpha val="14999"/>
                </a:srgbClr>
              </a:gs>
              <a:gs pos="100000">
                <a:srgbClr val="548DD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2121691" y="1880388"/>
            <a:ext cx="0" cy="3864212"/>
          </a:xfrm>
          <a:prstGeom prst="straightConnector1">
            <a:avLst/>
          </a:prstGeom>
          <a:noFill/>
          <a:ln w="38100">
            <a:solidFill>
              <a:srgbClr val="243F60"/>
            </a:solidFill>
            <a:round/>
            <a:headEnd/>
            <a:tailEnd/>
          </a:ln>
        </p:spPr>
      </p:cxn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920140" y="2582972"/>
            <a:ext cx="1273275" cy="2283398"/>
          </a:xfrm>
          <a:prstGeom prst="rect">
            <a:avLst/>
          </a:prstGeom>
          <a:gradFill rotWithShape="1">
            <a:gsLst>
              <a:gs pos="0">
                <a:srgbClr val="548DD4">
                  <a:gamma/>
                  <a:shade val="46275"/>
                  <a:invGamma/>
                  <a:alpha val="16000"/>
                </a:srgbClr>
              </a:gs>
              <a:gs pos="100000">
                <a:srgbClr val="548DD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2121691" y="2934264"/>
            <a:ext cx="795797" cy="0"/>
          </a:xfrm>
          <a:prstGeom prst="straightConnector1">
            <a:avLst/>
          </a:prstGeom>
          <a:noFill/>
          <a:ln w="25400">
            <a:solidFill>
              <a:srgbClr val="365F9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2121691" y="4515078"/>
            <a:ext cx="795797" cy="0"/>
          </a:xfrm>
          <a:prstGeom prst="straightConnector1">
            <a:avLst/>
          </a:prstGeom>
          <a:noFill/>
          <a:ln w="25400">
            <a:solidFill>
              <a:srgbClr val="365F91"/>
            </a:solidFill>
            <a:round/>
            <a:headEnd/>
            <a:tailEnd/>
          </a:ln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 flipH="1">
            <a:off x="6262487" y="2758618"/>
            <a:ext cx="47747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6262487" y="4339432"/>
            <a:ext cx="47747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V="1">
            <a:off x="5944169" y="2231680"/>
            <a:ext cx="0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5944169" y="3461202"/>
            <a:ext cx="884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2283503" y="4339432"/>
            <a:ext cx="47747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50" name="AutoShape 26"/>
          <p:cNvCxnSpPr>
            <a:cxnSpLocks noChangeShapeType="1"/>
          </p:cNvCxnSpPr>
          <p:nvPr/>
        </p:nvCxnSpPr>
        <p:spPr bwMode="auto">
          <a:xfrm flipV="1">
            <a:off x="1965184" y="2231680"/>
            <a:ext cx="0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triangle" w="lg" len="lg"/>
            <a:tailEnd w="lg" len="lg"/>
          </a:ln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 flipH="1">
            <a:off x="2283503" y="2758618"/>
            <a:ext cx="47747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triangle" w="lg" len="lg"/>
            <a:tailEnd w="lg" len="lg"/>
          </a:ln>
        </p:spPr>
      </p:cxnSp>
      <p:cxnSp>
        <p:nvCxnSpPr>
          <p:cNvPr id="1051" name="AutoShape 27"/>
          <p:cNvCxnSpPr>
            <a:cxnSpLocks noChangeShapeType="1"/>
          </p:cNvCxnSpPr>
          <p:nvPr/>
        </p:nvCxnSpPr>
        <p:spPr bwMode="auto">
          <a:xfrm>
            <a:off x="1965184" y="3461202"/>
            <a:ext cx="884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52" name="AutoShape 28"/>
          <p:cNvCxnSpPr>
            <a:cxnSpLocks noChangeShapeType="1"/>
          </p:cNvCxnSpPr>
          <p:nvPr/>
        </p:nvCxnSpPr>
        <p:spPr bwMode="auto">
          <a:xfrm flipV="1">
            <a:off x="1965184" y="4866370"/>
            <a:ext cx="0" cy="52693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053" name="AutoShape 29"/>
          <p:cNvCxnSpPr>
            <a:cxnSpLocks noChangeShapeType="1"/>
          </p:cNvCxnSpPr>
          <p:nvPr/>
        </p:nvCxnSpPr>
        <p:spPr bwMode="auto">
          <a:xfrm flipV="1">
            <a:off x="2121691" y="823585"/>
            <a:ext cx="0" cy="70258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</p:cxnSp>
      <p:cxnSp>
        <p:nvCxnSpPr>
          <p:cNvPr id="1054" name="AutoShape 30"/>
          <p:cNvCxnSpPr>
            <a:cxnSpLocks noChangeShapeType="1"/>
          </p:cNvCxnSpPr>
          <p:nvPr/>
        </p:nvCxnSpPr>
        <p:spPr bwMode="auto">
          <a:xfrm flipV="1">
            <a:off x="3556778" y="3285556"/>
            <a:ext cx="0" cy="70258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</p:cxn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907704" y="116632"/>
            <a:ext cx="437688" cy="36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905941" y="5840229"/>
            <a:ext cx="437688" cy="36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128713" y="445946"/>
            <a:ext cx="1969155" cy="731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203848" y="5589240"/>
            <a:ext cx="2785289" cy="951416"/>
            <a:chOff x="3990" y="7650"/>
            <a:chExt cx="3150" cy="975"/>
          </a:xfrm>
        </p:grpSpPr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3990" y="7845"/>
              <a:ext cx="690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3990" y="8167"/>
              <a:ext cx="69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</p:cxn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5040" y="7650"/>
              <a:ext cx="2100" cy="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kierunek przepływu</a:t>
              </a:r>
              <a:endPara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kierunek wiatru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3131840" y="476672"/>
            <a:ext cx="1800200" cy="1224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Calibri" pitchFamily="34" charset="0"/>
              </a:rPr>
              <a:t>Cofka dynamiczna właściwa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7164288" y="476672"/>
            <a:ext cx="1800200" cy="1224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Calibri" pitchFamily="34" charset="0"/>
              </a:rPr>
              <a:t>Cofka dynamiczna izolowana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reeform 3"/>
          <p:cNvSpPr>
            <a:spLocks/>
          </p:cNvSpPr>
          <p:nvPr/>
        </p:nvSpPr>
        <p:spPr bwMode="auto">
          <a:xfrm>
            <a:off x="2381362" y="1945480"/>
            <a:ext cx="4638910" cy="27963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0" y="510"/>
              </a:cxn>
              <a:cxn ang="0">
                <a:pos x="1965" y="1020"/>
              </a:cxn>
              <a:cxn ang="0">
                <a:pos x="1710" y="1545"/>
              </a:cxn>
              <a:cxn ang="0">
                <a:pos x="1155" y="1875"/>
              </a:cxn>
              <a:cxn ang="0">
                <a:pos x="615" y="2040"/>
              </a:cxn>
            </a:cxnLst>
            <a:rect l="0" t="0" r="r" b="b"/>
            <a:pathLst>
              <a:path w="2045" h="2040">
                <a:moveTo>
                  <a:pt x="0" y="0"/>
                </a:moveTo>
                <a:cubicBezTo>
                  <a:pt x="451" y="170"/>
                  <a:pt x="903" y="340"/>
                  <a:pt x="1230" y="510"/>
                </a:cubicBezTo>
                <a:cubicBezTo>
                  <a:pt x="1557" y="680"/>
                  <a:pt x="1885" y="848"/>
                  <a:pt x="1965" y="1020"/>
                </a:cubicBezTo>
                <a:cubicBezTo>
                  <a:pt x="2045" y="1192"/>
                  <a:pt x="1845" y="1403"/>
                  <a:pt x="1710" y="1545"/>
                </a:cubicBezTo>
                <a:cubicBezTo>
                  <a:pt x="1575" y="1687"/>
                  <a:pt x="1337" y="1793"/>
                  <a:pt x="1155" y="1875"/>
                </a:cubicBezTo>
                <a:cubicBezTo>
                  <a:pt x="973" y="1957"/>
                  <a:pt x="794" y="1998"/>
                  <a:pt x="615" y="204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39940" name="AutoShape 4"/>
          <p:cNvCxnSpPr>
            <a:cxnSpLocks noChangeShapeType="1"/>
          </p:cNvCxnSpPr>
          <p:nvPr/>
        </p:nvCxnSpPr>
        <p:spPr bwMode="auto">
          <a:xfrm flipV="1">
            <a:off x="3831230" y="1945480"/>
            <a:ext cx="0" cy="27963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9941" name="Rectangle 5" descr="Szeroki ukośny w górę"/>
          <p:cNvSpPr>
            <a:spLocks noChangeArrowheads="1"/>
          </p:cNvSpPr>
          <p:nvPr/>
        </p:nvSpPr>
        <p:spPr bwMode="auto">
          <a:xfrm>
            <a:off x="2090944" y="4741785"/>
            <a:ext cx="4929328" cy="199384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39942" name="AutoShape 6"/>
          <p:cNvCxnSpPr>
            <a:cxnSpLocks noChangeShapeType="1"/>
          </p:cNvCxnSpPr>
          <p:nvPr/>
        </p:nvCxnSpPr>
        <p:spPr bwMode="auto">
          <a:xfrm>
            <a:off x="2090944" y="4741785"/>
            <a:ext cx="4929328" cy="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943" name="AutoShape 7"/>
          <p:cNvCxnSpPr>
            <a:cxnSpLocks noChangeShapeType="1"/>
          </p:cNvCxnSpPr>
          <p:nvPr/>
        </p:nvCxnSpPr>
        <p:spPr bwMode="auto">
          <a:xfrm>
            <a:off x="2090944" y="1945480"/>
            <a:ext cx="49293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954" name="AutoShape 18"/>
          <p:cNvCxnSpPr>
            <a:cxnSpLocks noChangeShapeType="1"/>
          </p:cNvCxnSpPr>
          <p:nvPr/>
        </p:nvCxnSpPr>
        <p:spPr bwMode="auto">
          <a:xfrm>
            <a:off x="3831230" y="2544454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upa 29"/>
          <p:cNvGrpSpPr/>
          <p:nvPr/>
        </p:nvGrpSpPr>
        <p:grpSpPr>
          <a:xfrm>
            <a:off x="2381362" y="1945480"/>
            <a:ext cx="1449869" cy="199384"/>
            <a:chOff x="2381362" y="1945480"/>
            <a:chExt cx="1449869" cy="199384"/>
          </a:xfrm>
        </p:grpSpPr>
        <p:cxnSp>
          <p:nvCxnSpPr>
            <p:cNvPr id="39955" name="AutoShape 19"/>
            <p:cNvCxnSpPr>
              <a:cxnSpLocks noChangeShapeType="1"/>
            </p:cNvCxnSpPr>
            <p:nvPr/>
          </p:nvCxnSpPr>
          <p:spPr bwMode="auto">
            <a:xfrm flipH="1">
              <a:off x="3251506" y="2144864"/>
              <a:ext cx="5797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6" name="AutoShape 20"/>
            <p:cNvCxnSpPr>
              <a:cxnSpLocks noChangeShapeType="1"/>
            </p:cNvCxnSpPr>
            <p:nvPr/>
          </p:nvCxnSpPr>
          <p:spPr bwMode="auto">
            <a:xfrm flipH="1">
              <a:off x="2381362" y="1945480"/>
              <a:ext cx="14498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</p:grpSp>
      <p:grpSp>
        <p:nvGrpSpPr>
          <p:cNvPr id="3" name="Grupa 28"/>
          <p:cNvGrpSpPr/>
          <p:nvPr/>
        </p:nvGrpSpPr>
        <p:grpSpPr>
          <a:xfrm>
            <a:off x="3824554" y="2340967"/>
            <a:ext cx="3033261" cy="2201433"/>
            <a:chOff x="3824554" y="2340967"/>
            <a:chExt cx="3033261" cy="2201433"/>
          </a:xfrm>
        </p:grpSpPr>
        <p:cxnSp>
          <p:nvCxnSpPr>
            <p:cNvPr id="39944" name="AutoShape 8"/>
            <p:cNvCxnSpPr>
              <a:cxnSpLocks noChangeShapeType="1"/>
            </p:cNvCxnSpPr>
            <p:nvPr/>
          </p:nvCxnSpPr>
          <p:spPr bwMode="auto">
            <a:xfrm flipV="1">
              <a:off x="3831230" y="4539118"/>
              <a:ext cx="1075996" cy="3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45" name="AutoShape 9"/>
            <p:cNvCxnSpPr>
              <a:cxnSpLocks noChangeShapeType="1"/>
            </p:cNvCxnSpPr>
            <p:nvPr/>
          </p:nvCxnSpPr>
          <p:spPr bwMode="auto">
            <a:xfrm flipV="1">
              <a:off x="3837906" y="4343016"/>
              <a:ext cx="1732498" cy="2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46" name="AutoShape 10"/>
            <p:cNvCxnSpPr>
              <a:cxnSpLocks noChangeShapeType="1"/>
            </p:cNvCxnSpPr>
            <p:nvPr/>
          </p:nvCxnSpPr>
          <p:spPr bwMode="auto">
            <a:xfrm>
              <a:off x="3831230" y="4138708"/>
              <a:ext cx="2282179" cy="49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47" name="AutoShape 11"/>
            <p:cNvCxnSpPr>
              <a:cxnSpLocks noChangeShapeType="1"/>
            </p:cNvCxnSpPr>
            <p:nvPr/>
          </p:nvCxnSpPr>
          <p:spPr bwMode="auto">
            <a:xfrm>
              <a:off x="3824554" y="3942606"/>
              <a:ext cx="2615993" cy="8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48" name="AutoShape 12"/>
            <p:cNvCxnSpPr>
              <a:cxnSpLocks noChangeShapeType="1"/>
            </p:cNvCxnSpPr>
            <p:nvPr/>
          </p:nvCxnSpPr>
          <p:spPr bwMode="auto">
            <a:xfrm>
              <a:off x="3824554" y="3742401"/>
              <a:ext cx="2881932" cy="16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49" name="AutoShape 13"/>
            <p:cNvCxnSpPr>
              <a:cxnSpLocks noChangeShapeType="1"/>
            </p:cNvCxnSpPr>
            <p:nvPr/>
          </p:nvCxnSpPr>
          <p:spPr bwMode="auto">
            <a:xfrm>
              <a:off x="3831230" y="3543017"/>
              <a:ext cx="3026585" cy="8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0" name="AutoShape 14"/>
            <p:cNvCxnSpPr>
              <a:cxnSpLocks noChangeShapeType="1"/>
            </p:cNvCxnSpPr>
            <p:nvPr/>
          </p:nvCxnSpPr>
          <p:spPr bwMode="auto">
            <a:xfrm>
              <a:off x="3835681" y="3334607"/>
              <a:ext cx="2984302" cy="49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1" name="AutoShape 15"/>
            <p:cNvCxnSpPr>
              <a:cxnSpLocks noChangeShapeType="1"/>
            </p:cNvCxnSpPr>
            <p:nvPr/>
          </p:nvCxnSpPr>
          <p:spPr bwMode="auto">
            <a:xfrm>
              <a:off x="3835681" y="3143427"/>
              <a:ext cx="2712800" cy="8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2" name="AutoShape 16"/>
            <p:cNvCxnSpPr>
              <a:cxnSpLocks noChangeShapeType="1"/>
            </p:cNvCxnSpPr>
            <p:nvPr/>
          </p:nvCxnSpPr>
          <p:spPr bwMode="auto">
            <a:xfrm>
              <a:off x="3831230" y="2944043"/>
              <a:ext cx="2246572" cy="8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3" name="AutoShape 17"/>
            <p:cNvCxnSpPr>
              <a:cxnSpLocks noChangeShapeType="1"/>
            </p:cNvCxnSpPr>
            <p:nvPr/>
          </p:nvCxnSpPr>
          <p:spPr bwMode="auto">
            <a:xfrm>
              <a:off x="3837906" y="2743838"/>
              <a:ext cx="1635691" cy="5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8" name="AutoShape 22"/>
            <p:cNvCxnSpPr>
              <a:cxnSpLocks noChangeShapeType="1"/>
            </p:cNvCxnSpPr>
            <p:nvPr/>
          </p:nvCxnSpPr>
          <p:spPr bwMode="auto">
            <a:xfrm>
              <a:off x="3831230" y="2547736"/>
              <a:ext cx="1001444" cy="8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39959" name="AutoShape 23"/>
            <p:cNvCxnSpPr>
              <a:cxnSpLocks noChangeShapeType="1"/>
            </p:cNvCxnSpPr>
            <p:nvPr/>
          </p:nvCxnSpPr>
          <p:spPr bwMode="auto">
            <a:xfrm>
              <a:off x="3831230" y="2340967"/>
              <a:ext cx="2893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</p:grpSp>
      <p:grpSp>
        <p:nvGrpSpPr>
          <p:cNvPr id="4" name="Grupa 27"/>
          <p:cNvGrpSpPr/>
          <p:nvPr/>
        </p:nvGrpSpPr>
        <p:grpSpPr>
          <a:xfrm>
            <a:off x="2054224" y="1545891"/>
            <a:ext cx="3226874" cy="1821536"/>
            <a:chOff x="2054224" y="1545891"/>
            <a:chExt cx="3226874" cy="1821536"/>
          </a:xfrm>
        </p:grpSpPr>
        <p:cxnSp>
          <p:nvCxnSpPr>
            <p:cNvPr id="39957" name="AutoShape 21"/>
            <p:cNvCxnSpPr>
              <a:cxnSpLocks noChangeShapeType="1"/>
            </p:cNvCxnSpPr>
            <p:nvPr/>
          </p:nvCxnSpPr>
          <p:spPr bwMode="auto">
            <a:xfrm flipH="1">
              <a:off x="2961087" y="1545891"/>
              <a:ext cx="2320011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39961" name="AutoShape 25"/>
            <p:cNvCxnSpPr>
              <a:cxnSpLocks noChangeShapeType="1"/>
            </p:cNvCxnSpPr>
            <p:nvPr/>
          </p:nvCxnSpPr>
          <p:spPr bwMode="auto">
            <a:xfrm>
              <a:off x="2054224" y="3367427"/>
              <a:ext cx="1353062" cy="0"/>
            </a:xfrm>
            <a:prstGeom prst="straightConnector1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069020" y="1020763"/>
            <a:ext cx="2320011" cy="43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wiatr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339752" y="544522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2060"/>
                </a:solidFill>
              </a:rPr>
              <a:t>Cofka  dynamiczna pozorna</a:t>
            </a:r>
            <a:endParaRPr lang="pl-PL" sz="3200" dirty="0">
              <a:solidFill>
                <a:srgbClr val="002060"/>
              </a:solidFill>
            </a:endParaRPr>
          </a:p>
        </p:txBody>
      </p:sp>
      <p:cxnSp>
        <p:nvCxnSpPr>
          <p:cNvPr id="32" name="Łącznik prosty 31"/>
          <p:cNvCxnSpPr/>
          <p:nvPr/>
        </p:nvCxnSpPr>
        <p:spPr>
          <a:xfrm>
            <a:off x="5436096" y="198884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5508104" y="206084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5580112" y="213285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olna Odra mapka orientacyj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404664"/>
            <a:ext cx="799388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3707904" y="5301208"/>
            <a:ext cx="504056" cy="504056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 rot="1414600">
            <a:off x="4229888" y="2804136"/>
            <a:ext cx="760011" cy="3240360"/>
          </a:xfrm>
          <a:prstGeom prst="ellipse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20486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Spadki zwierciadła wody na obszarze dolnej Odry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RZĘDNE ZER WODOWSKAZÓW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IMiGW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PIB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NA OBSZARZE DOLNEJ ODRY</a:t>
            </a:r>
          </a:p>
          <a:p>
            <a:pPr eaLnBrk="0" hangingPunct="0"/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pl-PL" sz="2400" dirty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75" y="6719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pl-PL" sz="24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65263" y="914400"/>
            <a:ext cx="6215062" cy="4876800"/>
            <a:chOff x="-3" y="-3"/>
            <a:chExt cx="3915" cy="38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3909" cy="3798"/>
              <a:chOff x="0" y="0"/>
              <a:chExt cx="3909" cy="379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218" cy="844"/>
                <a:chOff x="0" y="0"/>
                <a:chExt cx="1218" cy="844"/>
              </a:xfrm>
            </p:grpSpPr>
            <p:sp>
              <p:nvSpPr>
                <p:cNvPr id="11368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62" cy="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Wodowskaz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6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18" cy="8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218" y="0"/>
                <a:ext cx="1714" cy="422"/>
                <a:chOff x="1218" y="0"/>
                <a:chExt cx="1714" cy="422"/>
              </a:xfrm>
            </p:grpSpPr>
            <p:sp>
              <p:nvSpPr>
                <p:cNvPr id="1136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46" y="0"/>
                  <a:ext cx="165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Rzędne zera wodowskazu [m]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67" name="Rectangle 11"/>
                <p:cNvSpPr>
                  <a:spLocks noChangeArrowheads="1"/>
                </p:cNvSpPr>
                <p:nvPr/>
              </p:nvSpPr>
              <p:spPr bwMode="auto">
                <a:xfrm>
                  <a:off x="1218" y="0"/>
                  <a:ext cx="17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932" y="0"/>
                <a:ext cx="977" cy="844"/>
                <a:chOff x="2932" y="0"/>
                <a:chExt cx="977" cy="844"/>
              </a:xfrm>
            </p:grpSpPr>
            <p:sp>
              <p:nvSpPr>
                <p:cNvPr id="11364" name="Rectangle 13"/>
                <p:cNvSpPr>
                  <a:spLocks noChangeArrowheads="1"/>
                </p:cNvSpPr>
                <p:nvPr/>
              </p:nvSpPr>
              <p:spPr bwMode="auto">
                <a:xfrm>
                  <a:off x="2960" y="0"/>
                  <a:ext cx="921" cy="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Różnica rzędnych zer 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[m]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932" y="0"/>
                  <a:ext cx="977" cy="8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218" y="422"/>
                <a:ext cx="850" cy="422"/>
                <a:chOff x="1218" y="422"/>
                <a:chExt cx="850" cy="422"/>
              </a:xfrm>
            </p:grpSpPr>
            <p:sp>
              <p:nvSpPr>
                <p:cNvPr id="11362" name="Rectangle 16"/>
                <p:cNvSpPr>
                  <a:spLocks noChangeArrowheads="1"/>
                </p:cNvSpPr>
                <p:nvPr/>
              </p:nvSpPr>
              <p:spPr bwMode="auto">
                <a:xfrm>
                  <a:off x="1246" y="422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układ NN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6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8" y="422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068" y="422"/>
                <a:ext cx="864" cy="422"/>
                <a:chOff x="2068" y="422"/>
                <a:chExt cx="864" cy="422"/>
              </a:xfrm>
            </p:grpSpPr>
            <p:sp>
              <p:nvSpPr>
                <p:cNvPr id="11360" name="Rectangle 19"/>
                <p:cNvSpPr>
                  <a:spLocks noChangeArrowheads="1"/>
                </p:cNvSpPr>
                <p:nvPr/>
              </p:nvSpPr>
              <p:spPr bwMode="auto">
                <a:xfrm>
                  <a:off x="2096" y="422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układ Kr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61" name="Rectangle 20"/>
                <p:cNvSpPr>
                  <a:spLocks noChangeArrowheads="1"/>
                </p:cNvSpPr>
                <p:nvPr/>
              </p:nvSpPr>
              <p:spPr bwMode="auto">
                <a:xfrm>
                  <a:off x="2068" y="422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0" y="844"/>
                <a:ext cx="1218" cy="422"/>
                <a:chOff x="0" y="844"/>
                <a:chExt cx="1218" cy="422"/>
              </a:xfrm>
            </p:grpSpPr>
            <p:sp>
              <p:nvSpPr>
                <p:cNvPr id="113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844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Świnoujście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59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1218" y="844"/>
                <a:ext cx="850" cy="422"/>
                <a:chOff x="1218" y="844"/>
                <a:chExt cx="850" cy="422"/>
              </a:xfrm>
            </p:grpSpPr>
            <p:sp>
              <p:nvSpPr>
                <p:cNvPr id="11356" name="Rectangle 25"/>
                <p:cNvSpPr>
                  <a:spLocks noChangeArrowheads="1"/>
                </p:cNvSpPr>
                <p:nvPr/>
              </p:nvSpPr>
              <p:spPr bwMode="auto">
                <a:xfrm>
                  <a:off x="1246" y="844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-5,000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57" name="Rectangle 26"/>
                <p:cNvSpPr>
                  <a:spLocks noChangeArrowheads="1"/>
                </p:cNvSpPr>
                <p:nvPr/>
              </p:nvSpPr>
              <p:spPr bwMode="auto">
                <a:xfrm>
                  <a:off x="1218" y="844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068" y="844"/>
                <a:ext cx="864" cy="422"/>
                <a:chOff x="2068" y="844"/>
                <a:chExt cx="864" cy="422"/>
              </a:xfrm>
            </p:grpSpPr>
            <p:sp>
              <p:nvSpPr>
                <p:cNvPr id="11354" name="Rectangle 28"/>
                <p:cNvSpPr>
                  <a:spLocks noChangeArrowheads="1"/>
                </p:cNvSpPr>
                <p:nvPr/>
              </p:nvSpPr>
              <p:spPr bwMode="auto">
                <a:xfrm>
                  <a:off x="2096" y="844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-5,080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55" name="Rectangle 29"/>
                <p:cNvSpPr>
                  <a:spLocks noChangeArrowheads="1"/>
                </p:cNvSpPr>
                <p:nvPr/>
              </p:nvSpPr>
              <p:spPr bwMode="auto">
                <a:xfrm>
                  <a:off x="2068" y="844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2932" y="844"/>
                <a:ext cx="977" cy="422"/>
                <a:chOff x="2932" y="844"/>
                <a:chExt cx="977" cy="422"/>
              </a:xfrm>
            </p:grpSpPr>
            <p:sp>
              <p:nvSpPr>
                <p:cNvPr id="11352" name="Rectangle 31"/>
                <p:cNvSpPr>
                  <a:spLocks noChangeArrowheads="1"/>
                </p:cNvSpPr>
                <p:nvPr/>
              </p:nvSpPr>
              <p:spPr bwMode="auto">
                <a:xfrm>
                  <a:off x="2960" y="844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0,080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53" name="Rectangle 32"/>
                <p:cNvSpPr>
                  <a:spLocks noChangeArrowheads="1"/>
                </p:cNvSpPr>
                <p:nvPr/>
              </p:nvSpPr>
              <p:spPr bwMode="auto">
                <a:xfrm>
                  <a:off x="2932" y="844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0" y="1266"/>
                <a:ext cx="1218" cy="422"/>
                <a:chOff x="0" y="1266"/>
                <a:chExt cx="1218" cy="422"/>
              </a:xfrm>
            </p:grpSpPr>
            <p:sp>
              <p:nvSpPr>
                <p:cNvPr id="11350" name="Rectangle 34"/>
                <p:cNvSpPr>
                  <a:spLocks noChangeArrowheads="1"/>
                </p:cNvSpPr>
                <p:nvPr/>
              </p:nvSpPr>
              <p:spPr bwMode="auto">
                <a:xfrm>
                  <a:off x="28" y="1266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Trzebież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51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218" y="1266"/>
                <a:ext cx="850" cy="422"/>
                <a:chOff x="1218" y="1266"/>
                <a:chExt cx="850" cy="422"/>
              </a:xfrm>
            </p:grpSpPr>
            <p:sp>
              <p:nvSpPr>
                <p:cNvPr id="11348" name="Rectangle 37"/>
                <p:cNvSpPr>
                  <a:spLocks noChangeArrowheads="1"/>
                </p:cNvSpPr>
                <p:nvPr/>
              </p:nvSpPr>
              <p:spPr bwMode="auto">
                <a:xfrm>
                  <a:off x="1246" y="1266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-5,000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49" name="Rectangle 38"/>
                <p:cNvSpPr>
                  <a:spLocks noChangeArrowheads="1"/>
                </p:cNvSpPr>
                <p:nvPr/>
              </p:nvSpPr>
              <p:spPr bwMode="auto">
                <a:xfrm>
                  <a:off x="1218" y="1266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2068" y="1266"/>
                <a:ext cx="864" cy="422"/>
                <a:chOff x="2068" y="1266"/>
                <a:chExt cx="864" cy="422"/>
              </a:xfrm>
            </p:grpSpPr>
            <p:sp>
              <p:nvSpPr>
                <p:cNvPr id="11346" name="Rectangle 40"/>
                <p:cNvSpPr>
                  <a:spLocks noChangeArrowheads="1"/>
                </p:cNvSpPr>
                <p:nvPr/>
              </p:nvSpPr>
              <p:spPr bwMode="auto">
                <a:xfrm>
                  <a:off x="2096" y="1266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-5,080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47" name="Rectangle 41"/>
                <p:cNvSpPr>
                  <a:spLocks noChangeArrowheads="1"/>
                </p:cNvSpPr>
                <p:nvPr/>
              </p:nvSpPr>
              <p:spPr bwMode="auto">
                <a:xfrm>
                  <a:off x="2068" y="1266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6" name="Group 42"/>
              <p:cNvGrpSpPr>
                <a:grpSpLocks/>
              </p:cNvGrpSpPr>
              <p:nvPr/>
            </p:nvGrpSpPr>
            <p:grpSpPr bwMode="auto">
              <a:xfrm>
                <a:off x="2932" y="1266"/>
                <a:ext cx="977" cy="422"/>
                <a:chOff x="2932" y="1266"/>
                <a:chExt cx="977" cy="422"/>
              </a:xfrm>
            </p:grpSpPr>
            <p:sp>
              <p:nvSpPr>
                <p:cNvPr id="11344" name="Rectangle 43"/>
                <p:cNvSpPr>
                  <a:spLocks noChangeArrowheads="1"/>
                </p:cNvSpPr>
                <p:nvPr/>
              </p:nvSpPr>
              <p:spPr bwMode="auto">
                <a:xfrm>
                  <a:off x="2960" y="1266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0.080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45" name="Rectangle 44"/>
                <p:cNvSpPr>
                  <a:spLocks noChangeArrowheads="1"/>
                </p:cNvSpPr>
                <p:nvPr/>
              </p:nvSpPr>
              <p:spPr bwMode="auto">
                <a:xfrm>
                  <a:off x="2932" y="1266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>
                <a:off x="0" y="1688"/>
                <a:ext cx="1218" cy="422"/>
                <a:chOff x="0" y="1688"/>
                <a:chExt cx="1218" cy="422"/>
              </a:xfrm>
            </p:grpSpPr>
            <p:sp>
              <p:nvSpPr>
                <p:cNvPr id="11342" name="Rectangle 46"/>
                <p:cNvSpPr>
                  <a:spLocks noChangeArrowheads="1"/>
                </p:cNvSpPr>
                <p:nvPr/>
              </p:nvSpPr>
              <p:spPr bwMode="auto">
                <a:xfrm>
                  <a:off x="28" y="1688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Szczecin Most Długi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43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1218" y="1688"/>
                <a:ext cx="850" cy="422"/>
                <a:chOff x="1218" y="1688"/>
                <a:chExt cx="850" cy="422"/>
              </a:xfrm>
            </p:grpSpPr>
            <p:sp>
              <p:nvSpPr>
                <p:cNvPr id="11340" name="Rectangle 49"/>
                <p:cNvSpPr>
                  <a:spLocks noChangeArrowheads="1"/>
                </p:cNvSpPr>
                <p:nvPr/>
              </p:nvSpPr>
              <p:spPr bwMode="auto">
                <a:xfrm>
                  <a:off x="1246" y="1688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-5,000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41" name="Rectangle 50"/>
                <p:cNvSpPr>
                  <a:spLocks noChangeArrowheads="1"/>
                </p:cNvSpPr>
                <p:nvPr/>
              </p:nvSpPr>
              <p:spPr bwMode="auto">
                <a:xfrm>
                  <a:off x="1218" y="1688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>
                <a:off x="2068" y="1688"/>
                <a:ext cx="864" cy="422"/>
                <a:chOff x="2068" y="1688"/>
                <a:chExt cx="864" cy="422"/>
              </a:xfrm>
            </p:grpSpPr>
            <p:sp>
              <p:nvSpPr>
                <p:cNvPr id="11338" name="Rectangle 52"/>
                <p:cNvSpPr>
                  <a:spLocks noChangeArrowheads="1"/>
                </p:cNvSpPr>
                <p:nvPr/>
              </p:nvSpPr>
              <p:spPr bwMode="auto">
                <a:xfrm>
                  <a:off x="2096" y="1688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-5,12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39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8" y="1688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0" name="Group 54"/>
              <p:cNvGrpSpPr>
                <a:grpSpLocks/>
              </p:cNvGrpSpPr>
              <p:nvPr/>
            </p:nvGrpSpPr>
            <p:grpSpPr bwMode="auto">
              <a:xfrm>
                <a:off x="2932" y="1688"/>
                <a:ext cx="977" cy="422"/>
                <a:chOff x="2932" y="1688"/>
                <a:chExt cx="977" cy="422"/>
              </a:xfrm>
            </p:grpSpPr>
            <p:sp>
              <p:nvSpPr>
                <p:cNvPr id="113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960" y="1688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0.12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3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32" y="1688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0" y="2110"/>
                <a:ext cx="1218" cy="422"/>
                <a:chOff x="0" y="2110"/>
                <a:chExt cx="1218" cy="422"/>
              </a:xfrm>
            </p:grpSpPr>
            <p:sp>
              <p:nvSpPr>
                <p:cNvPr id="11334" name="Rectangle 58"/>
                <p:cNvSpPr>
                  <a:spLocks noChangeArrowheads="1"/>
                </p:cNvSpPr>
                <p:nvPr/>
              </p:nvSpPr>
              <p:spPr bwMode="auto">
                <a:xfrm>
                  <a:off x="28" y="2110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Gryfino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35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110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1218" y="2110"/>
                <a:ext cx="850" cy="422"/>
                <a:chOff x="1218" y="2110"/>
                <a:chExt cx="850" cy="422"/>
              </a:xfrm>
            </p:grpSpPr>
            <p:sp>
              <p:nvSpPr>
                <p:cNvPr id="11332" name="Rectangle 61"/>
                <p:cNvSpPr>
                  <a:spLocks noChangeArrowheads="1"/>
                </p:cNvSpPr>
                <p:nvPr/>
              </p:nvSpPr>
              <p:spPr bwMode="auto">
                <a:xfrm>
                  <a:off x="1246" y="2110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-5,000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33" name="Rectangle 62"/>
                <p:cNvSpPr>
                  <a:spLocks noChangeArrowheads="1"/>
                </p:cNvSpPr>
                <p:nvPr/>
              </p:nvSpPr>
              <p:spPr bwMode="auto">
                <a:xfrm>
                  <a:off x="1218" y="2110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" name="Group 63"/>
              <p:cNvGrpSpPr>
                <a:grpSpLocks/>
              </p:cNvGrpSpPr>
              <p:nvPr/>
            </p:nvGrpSpPr>
            <p:grpSpPr bwMode="auto">
              <a:xfrm>
                <a:off x="2068" y="2110"/>
                <a:ext cx="864" cy="422"/>
                <a:chOff x="2068" y="2110"/>
                <a:chExt cx="864" cy="422"/>
              </a:xfrm>
            </p:grpSpPr>
            <p:sp>
              <p:nvSpPr>
                <p:cNvPr id="11330" name="Rectangle 64"/>
                <p:cNvSpPr>
                  <a:spLocks noChangeArrowheads="1"/>
                </p:cNvSpPr>
                <p:nvPr/>
              </p:nvSpPr>
              <p:spPr bwMode="auto">
                <a:xfrm>
                  <a:off x="2096" y="2110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-5,11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31" name="Rectangle 65"/>
                <p:cNvSpPr>
                  <a:spLocks noChangeArrowheads="1"/>
                </p:cNvSpPr>
                <p:nvPr/>
              </p:nvSpPr>
              <p:spPr bwMode="auto">
                <a:xfrm>
                  <a:off x="2068" y="2110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2932" y="2110"/>
                <a:ext cx="977" cy="422"/>
                <a:chOff x="2932" y="2110"/>
                <a:chExt cx="977" cy="422"/>
              </a:xfrm>
            </p:grpSpPr>
            <p:sp>
              <p:nvSpPr>
                <p:cNvPr id="11328" name="Rectangle 67"/>
                <p:cNvSpPr>
                  <a:spLocks noChangeArrowheads="1"/>
                </p:cNvSpPr>
                <p:nvPr/>
              </p:nvSpPr>
              <p:spPr bwMode="auto">
                <a:xfrm>
                  <a:off x="2960" y="2110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0,11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29" name="Rectangle 68"/>
                <p:cNvSpPr>
                  <a:spLocks noChangeArrowheads="1"/>
                </p:cNvSpPr>
                <p:nvPr/>
              </p:nvSpPr>
              <p:spPr bwMode="auto">
                <a:xfrm>
                  <a:off x="2932" y="2110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" name="Group 69"/>
              <p:cNvGrpSpPr>
                <a:grpSpLocks/>
              </p:cNvGrpSpPr>
              <p:nvPr/>
            </p:nvGrpSpPr>
            <p:grpSpPr bwMode="auto">
              <a:xfrm>
                <a:off x="0" y="2532"/>
                <a:ext cx="1218" cy="422"/>
                <a:chOff x="0" y="2532"/>
                <a:chExt cx="1218" cy="422"/>
              </a:xfrm>
            </p:grpSpPr>
            <p:sp>
              <p:nvSpPr>
                <p:cNvPr id="11326" name="Rectangle 70"/>
                <p:cNvSpPr>
                  <a:spLocks noChangeArrowheads="1"/>
                </p:cNvSpPr>
                <p:nvPr/>
              </p:nvSpPr>
              <p:spPr bwMode="auto">
                <a:xfrm>
                  <a:off x="28" y="2532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Widuchowa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27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532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6" name="Group 72"/>
              <p:cNvGrpSpPr>
                <a:grpSpLocks/>
              </p:cNvGrpSpPr>
              <p:nvPr/>
            </p:nvGrpSpPr>
            <p:grpSpPr bwMode="auto">
              <a:xfrm>
                <a:off x="1218" y="2532"/>
                <a:ext cx="850" cy="422"/>
                <a:chOff x="1218" y="2532"/>
                <a:chExt cx="850" cy="422"/>
              </a:xfrm>
            </p:grpSpPr>
            <p:sp>
              <p:nvSpPr>
                <p:cNvPr id="11324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6" y="2532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-5,000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25" name="Rectangle 74"/>
                <p:cNvSpPr>
                  <a:spLocks noChangeArrowheads="1"/>
                </p:cNvSpPr>
                <p:nvPr/>
              </p:nvSpPr>
              <p:spPr bwMode="auto">
                <a:xfrm>
                  <a:off x="1218" y="2532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7" name="Group 75"/>
              <p:cNvGrpSpPr>
                <a:grpSpLocks/>
              </p:cNvGrpSpPr>
              <p:nvPr/>
            </p:nvGrpSpPr>
            <p:grpSpPr bwMode="auto">
              <a:xfrm>
                <a:off x="2068" y="2532"/>
                <a:ext cx="864" cy="422"/>
                <a:chOff x="2068" y="2532"/>
                <a:chExt cx="864" cy="422"/>
              </a:xfrm>
            </p:grpSpPr>
            <p:sp>
              <p:nvSpPr>
                <p:cNvPr id="11322" name="Rectangle 76"/>
                <p:cNvSpPr>
                  <a:spLocks noChangeArrowheads="1"/>
                </p:cNvSpPr>
                <p:nvPr/>
              </p:nvSpPr>
              <p:spPr bwMode="auto">
                <a:xfrm>
                  <a:off x="2096" y="2532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dirty="0">
                      <a:latin typeface="Times New Roman" pitchFamily="18" charset="0"/>
                      <a:cs typeface="Times New Roman" pitchFamily="18" charset="0"/>
                    </a:rPr>
                    <a:t>-5,157</a:t>
                  </a:r>
                  <a:endParaRPr lang="pl-PL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23" name="Rectangle 77"/>
                <p:cNvSpPr>
                  <a:spLocks noChangeArrowheads="1"/>
                </p:cNvSpPr>
                <p:nvPr/>
              </p:nvSpPr>
              <p:spPr bwMode="auto">
                <a:xfrm>
                  <a:off x="2068" y="2532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8" name="Group 78"/>
              <p:cNvGrpSpPr>
                <a:grpSpLocks/>
              </p:cNvGrpSpPr>
              <p:nvPr/>
            </p:nvGrpSpPr>
            <p:grpSpPr bwMode="auto">
              <a:xfrm>
                <a:off x="2932" y="2532"/>
                <a:ext cx="977" cy="422"/>
                <a:chOff x="2932" y="2532"/>
                <a:chExt cx="977" cy="422"/>
              </a:xfrm>
            </p:grpSpPr>
            <p:sp>
              <p:nvSpPr>
                <p:cNvPr id="11320" name="Rectangle 79"/>
                <p:cNvSpPr>
                  <a:spLocks noChangeArrowheads="1"/>
                </p:cNvSpPr>
                <p:nvPr/>
              </p:nvSpPr>
              <p:spPr bwMode="auto">
                <a:xfrm>
                  <a:off x="2960" y="2532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0,157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1321" name="Rectangle 80"/>
                <p:cNvSpPr>
                  <a:spLocks noChangeArrowheads="1"/>
                </p:cNvSpPr>
                <p:nvPr/>
              </p:nvSpPr>
              <p:spPr bwMode="auto">
                <a:xfrm>
                  <a:off x="2932" y="2532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9" name="Group 81"/>
              <p:cNvGrpSpPr>
                <a:grpSpLocks/>
              </p:cNvGrpSpPr>
              <p:nvPr/>
            </p:nvGrpSpPr>
            <p:grpSpPr bwMode="auto">
              <a:xfrm>
                <a:off x="0" y="2954"/>
                <a:ext cx="1218" cy="422"/>
                <a:chOff x="0" y="2954"/>
                <a:chExt cx="1218" cy="422"/>
              </a:xfrm>
            </p:grpSpPr>
            <p:sp>
              <p:nvSpPr>
                <p:cNvPr id="11318" name="Rectangle 82"/>
                <p:cNvSpPr>
                  <a:spLocks noChangeArrowheads="1"/>
                </p:cNvSpPr>
                <p:nvPr/>
              </p:nvSpPr>
              <p:spPr bwMode="auto">
                <a:xfrm>
                  <a:off x="28" y="2954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Bielinek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19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2954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0" name="Group 84"/>
              <p:cNvGrpSpPr>
                <a:grpSpLocks/>
              </p:cNvGrpSpPr>
              <p:nvPr/>
            </p:nvGrpSpPr>
            <p:grpSpPr bwMode="auto">
              <a:xfrm>
                <a:off x="1218" y="2954"/>
                <a:ext cx="850" cy="422"/>
                <a:chOff x="1218" y="2954"/>
                <a:chExt cx="850" cy="422"/>
              </a:xfrm>
            </p:grpSpPr>
            <p:sp>
              <p:nvSpPr>
                <p:cNvPr id="11316" name="Rectangle 85"/>
                <p:cNvSpPr>
                  <a:spLocks noChangeArrowheads="1"/>
                </p:cNvSpPr>
                <p:nvPr/>
              </p:nvSpPr>
              <p:spPr bwMode="auto">
                <a:xfrm>
                  <a:off x="1246" y="2954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-0,949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17" name="Rectangle 86"/>
                <p:cNvSpPr>
                  <a:spLocks noChangeArrowheads="1"/>
                </p:cNvSpPr>
                <p:nvPr/>
              </p:nvSpPr>
              <p:spPr bwMode="auto">
                <a:xfrm>
                  <a:off x="1218" y="2954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1" name="Group 87"/>
              <p:cNvGrpSpPr>
                <a:grpSpLocks/>
              </p:cNvGrpSpPr>
              <p:nvPr/>
            </p:nvGrpSpPr>
            <p:grpSpPr bwMode="auto">
              <a:xfrm>
                <a:off x="2068" y="2954"/>
                <a:ext cx="864" cy="422"/>
                <a:chOff x="2068" y="2954"/>
                <a:chExt cx="864" cy="422"/>
              </a:xfrm>
            </p:grpSpPr>
            <p:sp>
              <p:nvSpPr>
                <p:cNvPr id="11314" name="Rectangle 88"/>
                <p:cNvSpPr>
                  <a:spLocks noChangeArrowheads="1"/>
                </p:cNvSpPr>
                <p:nvPr/>
              </p:nvSpPr>
              <p:spPr bwMode="auto">
                <a:xfrm>
                  <a:off x="2096" y="2954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-1,10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15" name="Rectangle 89"/>
                <p:cNvSpPr>
                  <a:spLocks noChangeArrowheads="1"/>
                </p:cNvSpPr>
                <p:nvPr/>
              </p:nvSpPr>
              <p:spPr bwMode="auto">
                <a:xfrm>
                  <a:off x="2068" y="2954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264" name="Group 90"/>
              <p:cNvGrpSpPr>
                <a:grpSpLocks/>
              </p:cNvGrpSpPr>
              <p:nvPr/>
            </p:nvGrpSpPr>
            <p:grpSpPr bwMode="auto">
              <a:xfrm>
                <a:off x="2932" y="2954"/>
                <a:ext cx="977" cy="422"/>
                <a:chOff x="2932" y="2954"/>
                <a:chExt cx="977" cy="422"/>
              </a:xfrm>
            </p:grpSpPr>
            <p:sp>
              <p:nvSpPr>
                <p:cNvPr id="11312" name="Rectangle 91"/>
                <p:cNvSpPr>
                  <a:spLocks noChangeArrowheads="1"/>
                </p:cNvSpPr>
                <p:nvPr/>
              </p:nvSpPr>
              <p:spPr bwMode="auto">
                <a:xfrm>
                  <a:off x="2960" y="2954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0,15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13" name="Rectangle 92"/>
                <p:cNvSpPr>
                  <a:spLocks noChangeArrowheads="1"/>
                </p:cNvSpPr>
                <p:nvPr/>
              </p:nvSpPr>
              <p:spPr bwMode="auto">
                <a:xfrm>
                  <a:off x="2932" y="2954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265" name="Group 93"/>
              <p:cNvGrpSpPr>
                <a:grpSpLocks/>
              </p:cNvGrpSpPr>
              <p:nvPr/>
            </p:nvGrpSpPr>
            <p:grpSpPr bwMode="auto">
              <a:xfrm>
                <a:off x="0" y="3376"/>
                <a:ext cx="1218" cy="422"/>
                <a:chOff x="0" y="3376"/>
                <a:chExt cx="1218" cy="422"/>
              </a:xfrm>
            </p:grpSpPr>
            <p:sp>
              <p:nvSpPr>
                <p:cNvPr id="11310" name="Rectangle 94"/>
                <p:cNvSpPr>
                  <a:spLocks noChangeArrowheads="1"/>
                </p:cNvSpPr>
                <p:nvPr/>
              </p:nvSpPr>
              <p:spPr bwMode="auto">
                <a:xfrm>
                  <a:off x="28" y="3376"/>
                  <a:ext cx="116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Gozdowice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11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3376"/>
                  <a:ext cx="121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268" name="Group 96"/>
              <p:cNvGrpSpPr>
                <a:grpSpLocks/>
              </p:cNvGrpSpPr>
              <p:nvPr/>
            </p:nvGrpSpPr>
            <p:grpSpPr bwMode="auto">
              <a:xfrm>
                <a:off x="1218" y="3376"/>
                <a:ext cx="850" cy="422"/>
                <a:chOff x="1218" y="3376"/>
                <a:chExt cx="850" cy="422"/>
              </a:xfrm>
            </p:grpSpPr>
            <p:sp>
              <p:nvSpPr>
                <p:cNvPr id="11308" name="Rectangle 97"/>
                <p:cNvSpPr>
                  <a:spLocks noChangeArrowheads="1"/>
                </p:cNvSpPr>
                <p:nvPr/>
              </p:nvSpPr>
              <p:spPr bwMode="auto">
                <a:xfrm>
                  <a:off x="1246" y="3376"/>
                  <a:ext cx="7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3,201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09" name="Rectangle 98"/>
                <p:cNvSpPr>
                  <a:spLocks noChangeArrowheads="1"/>
                </p:cNvSpPr>
                <p:nvPr/>
              </p:nvSpPr>
              <p:spPr bwMode="auto">
                <a:xfrm>
                  <a:off x="1218" y="3376"/>
                  <a:ext cx="8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269" name="Group 99"/>
              <p:cNvGrpSpPr>
                <a:grpSpLocks/>
              </p:cNvGrpSpPr>
              <p:nvPr/>
            </p:nvGrpSpPr>
            <p:grpSpPr bwMode="auto">
              <a:xfrm>
                <a:off x="2068" y="3376"/>
                <a:ext cx="864" cy="422"/>
                <a:chOff x="2068" y="3376"/>
                <a:chExt cx="864" cy="422"/>
              </a:xfrm>
            </p:grpSpPr>
            <p:sp>
              <p:nvSpPr>
                <p:cNvPr id="1130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96" y="3376"/>
                  <a:ext cx="8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>
                      <a:latin typeface="Times New Roman" pitchFamily="18" charset="0"/>
                      <a:cs typeface="Times New Roman" pitchFamily="18" charset="0"/>
                    </a:rPr>
                    <a:t>3,02</a:t>
                  </a:r>
                  <a:endParaRPr lang="pl-PL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1130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68" y="3376"/>
                  <a:ext cx="86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271" name="Group 102"/>
              <p:cNvGrpSpPr>
                <a:grpSpLocks/>
              </p:cNvGrpSpPr>
              <p:nvPr/>
            </p:nvGrpSpPr>
            <p:grpSpPr bwMode="auto">
              <a:xfrm>
                <a:off x="2932" y="3376"/>
                <a:ext cx="977" cy="422"/>
                <a:chOff x="2932" y="3376"/>
                <a:chExt cx="977" cy="422"/>
              </a:xfrm>
            </p:grpSpPr>
            <p:sp>
              <p:nvSpPr>
                <p:cNvPr id="113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60" y="3376"/>
                  <a:ext cx="9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l-PL" sz="1400" b="1" dirty="0">
                      <a:latin typeface="Times New Roman" pitchFamily="18" charset="0"/>
                      <a:cs typeface="Times New Roman" pitchFamily="18" charset="0"/>
                    </a:rPr>
                    <a:t>0,18</a:t>
                  </a:r>
                  <a:endParaRPr lang="pl-PL" sz="1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pl-PL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3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32" y="3376"/>
                  <a:ext cx="97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11270" name="Rectangle 105"/>
            <p:cNvSpPr>
              <a:spLocks noChangeArrowheads="1"/>
            </p:cNvSpPr>
            <p:nvPr/>
          </p:nvSpPr>
          <p:spPr bwMode="auto">
            <a:xfrm>
              <a:off x="-3" y="-3"/>
              <a:ext cx="3915" cy="380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237484" y="836396"/>
            <a:ext cx="6714420" cy="5101590"/>
            <a:chOff x="2149" y="6015"/>
            <a:chExt cx="8460" cy="6739"/>
          </a:xfrm>
        </p:grpSpPr>
        <p:sp>
          <p:nvSpPr>
            <p:cNvPr id="52227" name="Arc 3"/>
            <p:cNvSpPr>
              <a:spLocks/>
            </p:cNvSpPr>
            <p:nvPr/>
          </p:nvSpPr>
          <p:spPr bwMode="auto">
            <a:xfrm rot="-2715207">
              <a:off x="3657" y="6697"/>
              <a:ext cx="5576" cy="57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7444"/>
                <a:gd name="T2" fmla="*/ 20794 w 21600"/>
                <a:gd name="T3" fmla="*/ 27444 h 27444"/>
                <a:gd name="T4" fmla="*/ 0 w 21600"/>
                <a:gd name="T5" fmla="*/ 21600 h 27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75"/>
                    <a:pt x="21328" y="25542"/>
                    <a:pt x="20794" y="27444"/>
                  </a:cubicBezTo>
                </a:path>
                <a:path w="21600" h="2744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75"/>
                    <a:pt x="21328" y="25542"/>
                    <a:pt x="20794" y="2744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28" name="Arc 4"/>
            <p:cNvSpPr>
              <a:spLocks/>
            </p:cNvSpPr>
            <p:nvPr/>
          </p:nvSpPr>
          <p:spPr bwMode="auto">
            <a:xfrm rot="18837744">
              <a:off x="3654" y="6495"/>
              <a:ext cx="5504" cy="6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05"/>
                <a:gd name="T2" fmla="*/ 21594 w 21600"/>
                <a:gd name="T3" fmla="*/ 22105 h 22105"/>
                <a:gd name="T4" fmla="*/ 0 w 21600"/>
                <a:gd name="T5" fmla="*/ 21600 h 2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6"/>
                    <a:pt x="21594" y="22105"/>
                  </a:cubicBezTo>
                </a:path>
                <a:path w="21600" h="221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6"/>
                    <a:pt x="21594" y="221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3699" y="7101"/>
              <a:ext cx="6516" cy="2443"/>
            </a:xfrm>
            <a:custGeom>
              <a:avLst/>
              <a:gdLst/>
              <a:ahLst/>
              <a:cxnLst>
                <a:cxn ang="0">
                  <a:pos x="0" y="2624"/>
                </a:cxn>
                <a:cxn ang="0">
                  <a:pos x="192" y="2384"/>
                </a:cxn>
                <a:cxn ang="0">
                  <a:pos x="224" y="2336"/>
                </a:cxn>
                <a:cxn ang="0">
                  <a:pos x="272" y="2320"/>
                </a:cxn>
                <a:cxn ang="0">
                  <a:pos x="320" y="2288"/>
                </a:cxn>
                <a:cxn ang="0">
                  <a:pos x="496" y="2224"/>
                </a:cxn>
                <a:cxn ang="0">
                  <a:pos x="608" y="2160"/>
                </a:cxn>
                <a:cxn ang="0">
                  <a:pos x="672" y="2096"/>
                </a:cxn>
                <a:cxn ang="0">
                  <a:pos x="720" y="2080"/>
                </a:cxn>
                <a:cxn ang="0">
                  <a:pos x="768" y="2048"/>
                </a:cxn>
                <a:cxn ang="0">
                  <a:pos x="896" y="1904"/>
                </a:cxn>
                <a:cxn ang="0">
                  <a:pos x="960" y="1808"/>
                </a:cxn>
                <a:cxn ang="0">
                  <a:pos x="1152" y="1648"/>
                </a:cxn>
                <a:cxn ang="0">
                  <a:pos x="1216" y="1632"/>
                </a:cxn>
                <a:cxn ang="0">
                  <a:pos x="1440" y="1536"/>
                </a:cxn>
                <a:cxn ang="0">
                  <a:pos x="1584" y="1392"/>
                </a:cxn>
                <a:cxn ang="0">
                  <a:pos x="1728" y="1184"/>
                </a:cxn>
                <a:cxn ang="0">
                  <a:pos x="1856" y="976"/>
                </a:cxn>
                <a:cxn ang="0">
                  <a:pos x="2048" y="720"/>
                </a:cxn>
                <a:cxn ang="0">
                  <a:pos x="2080" y="672"/>
                </a:cxn>
                <a:cxn ang="0">
                  <a:pos x="2304" y="528"/>
                </a:cxn>
                <a:cxn ang="0">
                  <a:pos x="2464" y="448"/>
                </a:cxn>
                <a:cxn ang="0">
                  <a:pos x="2560" y="384"/>
                </a:cxn>
                <a:cxn ang="0">
                  <a:pos x="2608" y="368"/>
                </a:cxn>
                <a:cxn ang="0">
                  <a:pos x="2752" y="272"/>
                </a:cxn>
                <a:cxn ang="0">
                  <a:pos x="3216" y="192"/>
                </a:cxn>
                <a:cxn ang="0">
                  <a:pos x="3920" y="112"/>
                </a:cxn>
                <a:cxn ang="0">
                  <a:pos x="4400" y="48"/>
                </a:cxn>
                <a:cxn ang="0">
                  <a:pos x="4512" y="32"/>
                </a:cxn>
                <a:cxn ang="0">
                  <a:pos x="4640" y="0"/>
                </a:cxn>
                <a:cxn ang="0">
                  <a:pos x="5104" y="48"/>
                </a:cxn>
                <a:cxn ang="0">
                  <a:pos x="5248" y="112"/>
                </a:cxn>
                <a:cxn ang="0">
                  <a:pos x="5280" y="160"/>
                </a:cxn>
                <a:cxn ang="0">
                  <a:pos x="5616" y="224"/>
                </a:cxn>
                <a:cxn ang="0">
                  <a:pos x="5872" y="288"/>
                </a:cxn>
                <a:cxn ang="0">
                  <a:pos x="5968" y="352"/>
                </a:cxn>
                <a:cxn ang="0">
                  <a:pos x="6000" y="400"/>
                </a:cxn>
                <a:cxn ang="0">
                  <a:pos x="6096" y="464"/>
                </a:cxn>
                <a:cxn ang="0">
                  <a:pos x="6192" y="544"/>
                </a:cxn>
                <a:cxn ang="0">
                  <a:pos x="6224" y="592"/>
                </a:cxn>
                <a:cxn ang="0">
                  <a:pos x="6272" y="624"/>
                </a:cxn>
              </a:cxnLst>
              <a:rect l="0" t="0" r="r" b="b"/>
              <a:pathLst>
                <a:path w="6272" h="2624">
                  <a:moveTo>
                    <a:pt x="0" y="2624"/>
                  </a:moveTo>
                  <a:cubicBezTo>
                    <a:pt x="57" y="2539"/>
                    <a:pt x="127" y="2463"/>
                    <a:pt x="192" y="2384"/>
                  </a:cubicBezTo>
                  <a:cubicBezTo>
                    <a:pt x="204" y="2369"/>
                    <a:pt x="209" y="2348"/>
                    <a:pt x="224" y="2336"/>
                  </a:cubicBezTo>
                  <a:cubicBezTo>
                    <a:pt x="237" y="2325"/>
                    <a:pt x="257" y="2328"/>
                    <a:pt x="272" y="2320"/>
                  </a:cubicBezTo>
                  <a:cubicBezTo>
                    <a:pt x="289" y="2311"/>
                    <a:pt x="302" y="2296"/>
                    <a:pt x="320" y="2288"/>
                  </a:cubicBezTo>
                  <a:cubicBezTo>
                    <a:pt x="377" y="2262"/>
                    <a:pt x="440" y="2252"/>
                    <a:pt x="496" y="2224"/>
                  </a:cubicBezTo>
                  <a:cubicBezTo>
                    <a:pt x="534" y="2205"/>
                    <a:pt x="574" y="2186"/>
                    <a:pt x="608" y="2160"/>
                  </a:cubicBezTo>
                  <a:cubicBezTo>
                    <a:pt x="632" y="2142"/>
                    <a:pt x="647" y="2114"/>
                    <a:pt x="672" y="2096"/>
                  </a:cubicBezTo>
                  <a:cubicBezTo>
                    <a:pt x="686" y="2086"/>
                    <a:pt x="705" y="2088"/>
                    <a:pt x="720" y="2080"/>
                  </a:cubicBezTo>
                  <a:cubicBezTo>
                    <a:pt x="737" y="2071"/>
                    <a:pt x="753" y="2060"/>
                    <a:pt x="768" y="2048"/>
                  </a:cubicBezTo>
                  <a:cubicBezTo>
                    <a:pt x="808" y="2014"/>
                    <a:pt x="864" y="1946"/>
                    <a:pt x="896" y="1904"/>
                  </a:cubicBezTo>
                  <a:cubicBezTo>
                    <a:pt x="920" y="1874"/>
                    <a:pt x="928" y="1829"/>
                    <a:pt x="960" y="1808"/>
                  </a:cubicBezTo>
                  <a:cubicBezTo>
                    <a:pt x="1029" y="1762"/>
                    <a:pt x="1075" y="1681"/>
                    <a:pt x="1152" y="1648"/>
                  </a:cubicBezTo>
                  <a:cubicBezTo>
                    <a:pt x="1172" y="1639"/>
                    <a:pt x="1195" y="1640"/>
                    <a:pt x="1216" y="1632"/>
                  </a:cubicBezTo>
                  <a:cubicBezTo>
                    <a:pt x="1292" y="1603"/>
                    <a:pt x="1362" y="1562"/>
                    <a:pt x="1440" y="1536"/>
                  </a:cubicBezTo>
                  <a:cubicBezTo>
                    <a:pt x="1488" y="1488"/>
                    <a:pt x="1546" y="1448"/>
                    <a:pt x="1584" y="1392"/>
                  </a:cubicBezTo>
                  <a:cubicBezTo>
                    <a:pt x="1631" y="1321"/>
                    <a:pt x="1677" y="1252"/>
                    <a:pt x="1728" y="1184"/>
                  </a:cubicBezTo>
                  <a:cubicBezTo>
                    <a:pt x="1755" y="1103"/>
                    <a:pt x="1808" y="1044"/>
                    <a:pt x="1856" y="976"/>
                  </a:cubicBezTo>
                  <a:cubicBezTo>
                    <a:pt x="1920" y="885"/>
                    <a:pt x="1977" y="805"/>
                    <a:pt x="2048" y="720"/>
                  </a:cubicBezTo>
                  <a:cubicBezTo>
                    <a:pt x="2060" y="705"/>
                    <a:pt x="2066" y="686"/>
                    <a:pt x="2080" y="672"/>
                  </a:cubicBezTo>
                  <a:cubicBezTo>
                    <a:pt x="2141" y="611"/>
                    <a:pt x="2231" y="572"/>
                    <a:pt x="2304" y="528"/>
                  </a:cubicBezTo>
                  <a:cubicBezTo>
                    <a:pt x="2440" y="446"/>
                    <a:pt x="2350" y="476"/>
                    <a:pt x="2464" y="448"/>
                  </a:cubicBezTo>
                  <a:cubicBezTo>
                    <a:pt x="2496" y="427"/>
                    <a:pt x="2524" y="396"/>
                    <a:pt x="2560" y="384"/>
                  </a:cubicBezTo>
                  <a:cubicBezTo>
                    <a:pt x="2576" y="379"/>
                    <a:pt x="2593" y="376"/>
                    <a:pt x="2608" y="368"/>
                  </a:cubicBezTo>
                  <a:cubicBezTo>
                    <a:pt x="2658" y="340"/>
                    <a:pt x="2696" y="286"/>
                    <a:pt x="2752" y="272"/>
                  </a:cubicBezTo>
                  <a:cubicBezTo>
                    <a:pt x="2906" y="234"/>
                    <a:pt x="3058" y="208"/>
                    <a:pt x="3216" y="192"/>
                  </a:cubicBezTo>
                  <a:cubicBezTo>
                    <a:pt x="3518" y="116"/>
                    <a:pt x="3531" y="126"/>
                    <a:pt x="3920" y="112"/>
                  </a:cubicBezTo>
                  <a:cubicBezTo>
                    <a:pt x="4081" y="92"/>
                    <a:pt x="4240" y="73"/>
                    <a:pt x="4400" y="48"/>
                  </a:cubicBezTo>
                  <a:cubicBezTo>
                    <a:pt x="4437" y="42"/>
                    <a:pt x="4475" y="39"/>
                    <a:pt x="4512" y="32"/>
                  </a:cubicBezTo>
                  <a:cubicBezTo>
                    <a:pt x="4555" y="23"/>
                    <a:pt x="4640" y="0"/>
                    <a:pt x="4640" y="0"/>
                  </a:cubicBezTo>
                  <a:cubicBezTo>
                    <a:pt x="4804" y="10"/>
                    <a:pt x="4944" y="28"/>
                    <a:pt x="5104" y="48"/>
                  </a:cubicBezTo>
                  <a:cubicBezTo>
                    <a:pt x="5156" y="65"/>
                    <a:pt x="5196" y="95"/>
                    <a:pt x="5248" y="112"/>
                  </a:cubicBezTo>
                  <a:cubicBezTo>
                    <a:pt x="5259" y="128"/>
                    <a:pt x="5263" y="151"/>
                    <a:pt x="5280" y="160"/>
                  </a:cubicBezTo>
                  <a:cubicBezTo>
                    <a:pt x="5366" y="203"/>
                    <a:pt x="5525" y="213"/>
                    <a:pt x="5616" y="224"/>
                  </a:cubicBezTo>
                  <a:cubicBezTo>
                    <a:pt x="5701" y="252"/>
                    <a:pt x="5784" y="273"/>
                    <a:pt x="5872" y="288"/>
                  </a:cubicBezTo>
                  <a:cubicBezTo>
                    <a:pt x="5904" y="309"/>
                    <a:pt x="5947" y="320"/>
                    <a:pt x="5968" y="352"/>
                  </a:cubicBezTo>
                  <a:cubicBezTo>
                    <a:pt x="5979" y="368"/>
                    <a:pt x="5986" y="387"/>
                    <a:pt x="6000" y="400"/>
                  </a:cubicBezTo>
                  <a:cubicBezTo>
                    <a:pt x="6029" y="425"/>
                    <a:pt x="6069" y="437"/>
                    <a:pt x="6096" y="464"/>
                  </a:cubicBezTo>
                  <a:cubicBezTo>
                    <a:pt x="6158" y="526"/>
                    <a:pt x="6125" y="499"/>
                    <a:pt x="6192" y="544"/>
                  </a:cubicBezTo>
                  <a:cubicBezTo>
                    <a:pt x="6203" y="560"/>
                    <a:pt x="6210" y="578"/>
                    <a:pt x="6224" y="592"/>
                  </a:cubicBezTo>
                  <a:cubicBezTo>
                    <a:pt x="6238" y="606"/>
                    <a:pt x="6272" y="624"/>
                    <a:pt x="6272" y="624"/>
                  </a:cubicBezTo>
                </a:path>
              </a:pathLst>
            </a:custGeom>
            <a:solidFill>
              <a:srgbClr val="808080">
                <a:alpha val="50000"/>
              </a:srgbClr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0" name="AutoShape 6"/>
            <p:cNvSpPr>
              <a:spLocks noChangeArrowheads="1"/>
            </p:cNvSpPr>
            <p:nvPr/>
          </p:nvSpPr>
          <p:spPr bwMode="auto">
            <a:xfrm rot="-5400000">
              <a:off x="6256" y="5500"/>
              <a:ext cx="1750" cy="6125"/>
            </a:xfrm>
            <a:prstGeom prst="rtTriangle">
              <a:avLst/>
            </a:prstGeom>
            <a:solidFill>
              <a:srgbClr val="80808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7684" y="6779"/>
              <a:ext cx="227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powierzchnia Ziemi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3337" y="8730"/>
              <a:ext cx="90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morze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7862" y="7463"/>
              <a:ext cx="144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geoida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6546" y="8537"/>
              <a:ext cx="285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powierzchnia odniesienia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6776" y="6920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 flipH="1">
              <a:off x="9129" y="7825"/>
              <a:ext cx="362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flipH="1">
              <a:off x="7319" y="6196"/>
              <a:ext cx="362" cy="1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7319" y="8006"/>
              <a:ext cx="2715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7684" y="6015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9853" y="8368"/>
              <a:ext cx="54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6776" y="6920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9310" y="7825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2149" y="9446"/>
              <a:ext cx="8460" cy="3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44" name="AutoShape 20"/>
            <p:cNvSpPr>
              <a:spLocks noChangeAspect="1" noChangeArrowheads="1"/>
            </p:cNvSpPr>
            <p:nvPr/>
          </p:nvSpPr>
          <p:spPr bwMode="auto">
            <a:xfrm>
              <a:off x="4604" y="7901"/>
              <a:ext cx="227" cy="214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3699" y="7273"/>
              <a:ext cx="2027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punkt odniesienia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(mareograf)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195513" y="4149725"/>
            <a:ext cx="482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sz="2000" dirty="0">
                <a:latin typeface="Times New Roman" pitchFamily="18" charset="0"/>
              </a:rPr>
              <a:t>Geoida i układy odniesienia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1331640" y="252812"/>
            <a:ext cx="6800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 smtClean="0"/>
              <a:t>Wpływ układu odniesienia na identyfikację współczynnika szorstkości</a:t>
            </a:r>
            <a:endParaRPr lang="pl-PL" b="1" dirty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084754" y="913397"/>
            <a:ext cx="4908550" cy="3549650"/>
            <a:chOff x="1838" y="7018"/>
            <a:chExt cx="7731" cy="5591"/>
          </a:xfrm>
        </p:grpSpPr>
        <p:sp>
          <p:nvSpPr>
            <p:cNvPr id="43079" name="Line 71"/>
            <p:cNvSpPr>
              <a:spLocks noChangeShapeType="1"/>
            </p:cNvSpPr>
            <p:nvPr/>
          </p:nvSpPr>
          <p:spPr bwMode="auto">
            <a:xfrm>
              <a:off x="3002" y="10902"/>
              <a:ext cx="61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 flipV="1">
              <a:off x="3002" y="11423"/>
              <a:ext cx="6120" cy="6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7" name="Rectangle 69" descr="Szeroki ukośny w dół"/>
            <p:cNvSpPr>
              <a:spLocks noChangeArrowheads="1"/>
            </p:cNvSpPr>
            <p:nvPr/>
          </p:nvSpPr>
          <p:spPr bwMode="auto">
            <a:xfrm rot="420000">
              <a:off x="3002" y="9978"/>
              <a:ext cx="4797" cy="123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6" name="Line 68"/>
            <p:cNvSpPr>
              <a:spLocks noChangeShapeType="1"/>
            </p:cNvSpPr>
            <p:nvPr/>
          </p:nvSpPr>
          <p:spPr bwMode="auto">
            <a:xfrm rot="420000">
              <a:off x="2980" y="9977"/>
              <a:ext cx="483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3002" y="8826"/>
              <a:ext cx="4797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>
              <a:off x="3002" y="8005"/>
              <a:ext cx="4797" cy="6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3" name="Line 65"/>
            <p:cNvSpPr>
              <a:spLocks noChangeShapeType="1"/>
            </p:cNvSpPr>
            <p:nvPr/>
          </p:nvSpPr>
          <p:spPr bwMode="auto">
            <a:xfrm flipH="1">
              <a:off x="3002" y="7353"/>
              <a:ext cx="3" cy="5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2" name="Line 64"/>
            <p:cNvSpPr>
              <a:spLocks noChangeShapeType="1"/>
            </p:cNvSpPr>
            <p:nvPr/>
          </p:nvSpPr>
          <p:spPr bwMode="auto">
            <a:xfrm>
              <a:off x="7799" y="7347"/>
              <a:ext cx="0" cy="5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>
              <a:off x="2341" y="8005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70" name="Line 62"/>
            <p:cNvSpPr>
              <a:spLocks noChangeShapeType="1"/>
            </p:cNvSpPr>
            <p:nvPr/>
          </p:nvSpPr>
          <p:spPr bwMode="auto">
            <a:xfrm>
              <a:off x="2341" y="8826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9" name="Line 61"/>
            <p:cNvSpPr>
              <a:spLocks noChangeShapeType="1"/>
            </p:cNvSpPr>
            <p:nvPr/>
          </p:nvSpPr>
          <p:spPr bwMode="auto">
            <a:xfrm>
              <a:off x="2341" y="10902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8" name="Line 60"/>
            <p:cNvSpPr>
              <a:spLocks noChangeShapeType="1"/>
            </p:cNvSpPr>
            <p:nvPr/>
          </p:nvSpPr>
          <p:spPr bwMode="auto">
            <a:xfrm>
              <a:off x="2341" y="12053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7" name="Line 59"/>
            <p:cNvSpPr>
              <a:spLocks noChangeShapeType="1"/>
            </p:cNvSpPr>
            <p:nvPr/>
          </p:nvSpPr>
          <p:spPr bwMode="auto">
            <a:xfrm>
              <a:off x="7799" y="8663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6" name="Line 58"/>
            <p:cNvSpPr>
              <a:spLocks noChangeShapeType="1"/>
            </p:cNvSpPr>
            <p:nvPr/>
          </p:nvSpPr>
          <p:spPr bwMode="auto">
            <a:xfrm>
              <a:off x="7799" y="9156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5" name="Line 57"/>
            <p:cNvSpPr>
              <a:spLocks noChangeShapeType="1"/>
            </p:cNvSpPr>
            <p:nvPr/>
          </p:nvSpPr>
          <p:spPr bwMode="auto">
            <a:xfrm>
              <a:off x="7799" y="11560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>
              <a:off x="2506" y="8005"/>
              <a:ext cx="0" cy="8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2506" y="8826"/>
              <a:ext cx="0" cy="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2" name="Line 54"/>
            <p:cNvSpPr>
              <a:spLocks noChangeShapeType="1"/>
            </p:cNvSpPr>
            <p:nvPr/>
          </p:nvSpPr>
          <p:spPr bwMode="auto">
            <a:xfrm>
              <a:off x="2506" y="10902"/>
              <a:ext cx="0" cy="1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>
              <a:off x="8295" y="8663"/>
              <a:ext cx="0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 flipH="1">
              <a:off x="8295" y="9156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59" name="Line 51"/>
            <p:cNvSpPr>
              <a:spLocks noChangeShapeType="1"/>
            </p:cNvSpPr>
            <p:nvPr/>
          </p:nvSpPr>
          <p:spPr bwMode="auto">
            <a:xfrm>
              <a:off x="8295" y="10902"/>
              <a:ext cx="0" cy="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 rot="360000">
              <a:off x="2672" y="9320"/>
              <a:ext cx="66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 rot="360000">
              <a:off x="7468" y="9814"/>
              <a:ext cx="66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56" name="Text Box 48"/>
            <p:cNvSpPr txBox="1">
              <a:spLocks noChangeArrowheads="1"/>
            </p:cNvSpPr>
            <p:nvPr/>
          </p:nvSpPr>
          <p:spPr bwMode="auto">
            <a:xfrm>
              <a:off x="5117" y="10447"/>
              <a:ext cx="893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geoida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4733" y="11175"/>
              <a:ext cx="165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powierzchnia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odniesienia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4" name="Rectangle 46"/>
            <p:cNvSpPr>
              <a:spLocks noChangeArrowheads="1"/>
            </p:cNvSpPr>
            <p:nvPr/>
          </p:nvSpPr>
          <p:spPr bwMode="auto">
            <a:xfrm>
              <a:off x="4772" y="8005"/>
              <a:ext cx="153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linia energii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3" name="Rectangle 45"/>
            <p:cNvSpPr>
              <a:spLocks noChangeArrowheads="1"/>
            </p:cNvSpPr>
            <p:nvPr/>
          </p:nvSpPr>
          <p:spPr bwMode="auto">
            <a:xfrm>
              <a:off x="5117" y="9652"/>
              <a:ext cx="87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dno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2" name="Text Box 44"/>
            <p:cNvSpPr txBox="1">
              <a:spLocks noChangeArrowheads="1"/>
            </p:cNvSpPr>
            <p:nvPr/>
          </p:nvSpPr>
          <p:spPr bwMode="auto">
            <a:xfrm>
              <a:off x="2762" y="7018"/>
              <a:ext cx="497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l-P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1" name="Text Box 43"/>
            <p:cNvSpPr txBox="1">
              <a:spLocks noChangeArrowheads="1"/>
            </p:cNvSpPr>
            <p:nvPr/>
          </p:nvSpPr>
          <p:spPr bwMode="auto">
            <a:xfrm>
              <a:off x="7560" y="7018"/>
              <a:ext cx="495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II</a:t>
              </a:r>
              <a:endParaRPr kumimoji="0" lang="pl-P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0" name="Text Box 42"/>
            <p:cNvSpPr txBox="1">
              <a:spLocks noChangeArrowheads="1"/>
            </p:cNvSpPr>
            <p:nvPr/>
          </p:nvSpPr>
          <p:spPr bwMode="auto">
            <a:xfrm>
              <a:off x="6806" y="9484"/>
              <a:ext cx="828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V+dV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9" name="Text Box 41"/>
            <p:cNvSpPr txBox="1">
              <a:spLocks noChangeArrowheads="1"/>
            </p:cNvSpPr>
            <p:nvPr/>
          </p:nvSpPr>
          <p:spPr bwMode="auto">
            <a:xfrm>
              <a:off x="2099" y="9649"/>
              <a:ext cx="573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8" name="Text Box 40"/>
            <p:cNvSpPr txBox="1">
              <a:spLocks noChangeArrowheads="1"/>
            </p:cNvSpPr>
            <p:nvPr/>
          </p:nvSpPr>
          <p:spPr bwMode="auto">
            <a:xfrm>
              <a:off x="8295" y="9814"/>
              <a:ext cx="954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+dZ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7" name="Text Box 39"/>
            <p:cNvSpPr txBox="1">
              <a:spLocks noChangeArrowheads="1"/>
            </p:cNvSpPr>
            <p:nvPr/>
          </p:nvSpPr>
          <p:spPr bwMode="auto">
            <a:xfrm>
              <a:off x="2175" y="11231"/>
              <a:ext cx="362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ε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6" name="Text Box 38"/>
            <p:cNvSpPr txBox="1">
              <a:spLocks noChangeArrowheads="1"/>
            </p:cNvSpPr>
            <p:nvPr/>
          </p:nvSpPr>
          <p:spPr bwMode="auto">
            <a:xfrm>
              <a:off x="8295" y="11067"/>
              <a:ext cx="82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ε+dε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5" name="Text Box 37"/>
            <p:cNvSpPr txBox="1">
              <a:spLocks noChangeArrowheads="1"/>
            </p:cNvSpPr>
            <p:nvPr/>
          </p:nvSpPr>
          <p:spPr bwMode="auto">
            <a:xfrm>
              <a:off x="4659" y="8498"/>
              <a:ext cx="1985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zwierciadło wody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3002" y="8005"/>
              <a:ext cx="5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>
              <a:off x="8295" y="8005"/>
              <a:ext cx="0" cy="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42" name="Text Box 34"/>
            <p:cNvSpPr txBox="1">
              <a:spLocks noChangeArrowheads="1"/>
            </p:cNvSpPr>
            <p:nvPr/>
          </p:nvSpPr>
          <p:spPr bwMode="auto">
            <a:xfrm>
              <a:off x="8295" y="8091"/>
              <a:ext cx="6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</a:t>
              </a:r>
              <a:r>
                <a:rPr kumimoji="0" lang="pl-PL" sz="1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1" name="Text Box 33"/>
            <p:cNvSpPr txBox="1">
              <a:spLocks noChangeArrowheads="1"/>
            </p:cNvSpPr>
            <p:nvPr/>
          </p:nvSpPr>
          <p:spPr bwMode="auto">
            <a:xfrm>
              <a:off x="3333" y="9156"/>
              <a:ext cx="496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3002" y="12320"/>
              <a:ext cx="47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39" name="Text Box 31"/>
            <p:cNvSpPr txBox="1">
              <a:spLocks noChangeArrowheads="1"/>
            </p:cNvSpPr>
            <p:nvPr/>
          </p:nvSpPr>
          <p:spPr bwMode="auto">
            <a:xfrm>
              <a:off x="5192" y="12015"/>
              <a:ext cx="548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dx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8" name="Text Box 30"/>
            <p:cNvSpPr txBox="1">
              <a:spLocks noChangeArrowheads="1"/>
            </p:cNvSpPr>
            <p:nvPr/>
          </p:nvSpPr>
          <p:spPr bwMode="auto">
            <a:xfrm>
              <a:off x="4960" y="7703"/>
              <a:ext cx="118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poziom G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auto">
            <a:xfrm flipV="1">
              <a:off x="3002" y="7511"/>
              <a:ext cx="4797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>
              <a:off x="7799" y="7511"/>
              <a:ext cx="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35" name="Text Box 27"/>
            <p:cNvSpPr txBox="1">
              <a:spLocks noChangeArrowheads="1"/>
            </p:cNvSpPr>
            <p:nvPr/>
          </p:nvSpPr>
          <p:spPr bwMode="auto">
            <a:xfrm>
              <a:off x="4969" y="7376"/>
              <a:ext cx="11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poziom D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8129" y="7511"/>
              <a:ext cx="0" cy="1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33" name="Text Box 25"/>
            <p:cNvSpPr txBox="1">
              <a:spLocks noChangeArrowheads="1"/>
            </p:cNvSpPr>
            <p:nvPr/>
          </p:nvSpPr>
          <p:spPr bwMode="auto">
            <a:xfrm>
              <a:off x="7680" y="8091"/>
              <a:ext cx="615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>
              <a:off x="2901" y="7353"/>
              <a:ext cx="730" cy="47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3005" y="7508"/>
              <a:ext cx="52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0" name="Text Box 22"/>
            <p:cNvSpPr txBox="1">
              <a:spLocks noChangeArrowheads="1"/>
            </p:cNvSpPr>
            <p:nvPr/>
          </p:nvSpPr>
          <p:spPr bwMode="auto">
            <a:xfrm>
              <a:off x="2537" y="7508"/>
              <a:ext cx="5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9048" y="10709"/>
              <a:ext cx="52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048" y="11226"/>
              <a:ext cx="521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pl-PL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3002" y="10406"/>
              <a:ext cx="0" cy="4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2641" y="10447"/>
              <a:ext cx="41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8295" y="7514"/>
              <a:ext cx="0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8295" y="7559"/>
              <a:ext cx="63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-dε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3002" y="12053"/>
              <a:ext cx="5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8295" y="11560"/>
              <a:ext cx="0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8279" y="11589"/>
              <a:ext cx="60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-dε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7799" y="10406"/>
              <a:ext cx="0" cy="4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7409" y="10447"/>
              <a:ext cx="46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4917" y="9036"/>
              <a:ext cx="1255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5266" y="9118"/>
              <a:ext cx="51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838" y="8094"/>
              <a:ext cx="729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α</a:t>
              </a: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kumimoji="0" lang="pl-PL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2g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5" name="AutoShape 7"/>
            <p:cNvSpPr>
              <a:spLocks noChangeShapeType="1"/>
            </p:cNvSpPr>
            <p:nvPr/>
          </p:nvSpPr>
          <p:spPr bwMode="auto">
            <a:xfrm>
              <a:off x="1987" y="8436"/>
              <a:ext cx="38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8221" y="8584"/>
              <a:ext cx="1246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α</a:t>
              </a:r>
              <a:r>
                <a:rPr kumimoji="0" lang="pl-P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reekC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V+dV)</a:t>
              </a:r>
              <a:r>
                <a:rPr kumimoji="0" lang="pl-PL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2g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3" name="AutoShape 5"/>
            <p:cNvSpPr>
              <a:spLocks noChangeShapeType="1"/>
            </p:cNvSpPr>
            <p:nvPr/>
          </p:nvSpPr>
          <p:spPr bwMode="auto">
            <a:xfrm>
              <a:off x="8403" y="8937"/>
              <a:ext cx="8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6" name="Obiekt 75"/>
          <p:cNvGraphicFramePr>
            <a:graphicFrameLocks noChangeAspect="1"/>
          </p:cNvGraphicFramePr>
          <p:nvPr/>
        </p:nvGraphicFramePr>
        <p:xfrm>
          <a:off x="554602" y="4629150"/>
          <a:ext cx="3986014" cy="741584"/>
        </p:xfrm>
        <a:graphic>
          <a:graphicData uri="http://schemas.openxmlformats.org/presentationml/2006/ole">
            <p:oleObj spid="_x0000_s43015" name="Równanie" r:id="rId3" imgW="2184120" imgH="40608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54602" y="5430837"/>
          <a:ext cx="3868793" cy="741584"/>
        </p:xfrm>
        <a:graphic>
          <a:graphicData uri="http://schemas.openxmlformats.org/presentationml/2006/ole">
            <p:oleObj spid="_x0000_s43016" name="Równanie" r:id="rId4" imgW="2120760" imgH="40608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250583" y="4629150"/>
          <a:ext cx="2917825" cy="801687"/>
        </p:xfrm>
        <a:graphic>
          <a:graphicData uri="http://schemas.openxmlformats.org/presentationml/2006/ole">
            <p:oleObj spid="_x0000_s43017" name="Równanie" r:id="rId5" imgW="1536480" imgH="41904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5276850" y="5430838"/>
          <a:ext cx="2867025" cy="811212"/>
        </p:xfrm>
        <a:graphic>
          <a:graphicData uri="http://schemas.openxmlformats.org/presentationml/2006/ole">
            <p:oleObj spid="_x0000_s43018" name="Równanie" r:id="rId6" imgW="1485720" imgH="419040" progId="Equation.3">
              <p:embed/>
            </p:oleObj>
          </a:graphicData>
        </a:graphic>
      </p:graphicFrame>
      <p:sp>
        <p:nvSpPr>
          <p:cNvPr id="84" name="Strzałka w prawo 83"/>
          <p:cNvSpPr/>
          <p:nvPr/>
        </p:nvSpPr>
        <p:spPr>
          <a:xfrm>
            <a:off x="4740023" y="4869200"/>
            <a:ext cx="396146" cy="2621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Strzałka w prawo 84"/>
          <p:cNvSpPr/>
          <p:nvPr/>
        </p:nvSpPr>
        <p:spPr>
          <a:xfrm>
            <a:off x="4733632" y="5661310"/>
            <a:ext cx="396146" cy="2621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1331640" y="252812"/>
            <a:ext cx="6800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 smtClean="0"/>
              <a:t>Wpływ układu odniesienia na identyfikację współczynnika szorstkości</a:t>
            </a:r>
            <a:endParaRPr lang="pl-PL" b="1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059791" y="666486"/>
          <a:ext cx="2819906" cy="801483"/>
        </p:xfrm>
        <a:graphic>
          <a:graphicData uri="http://schemas.openxmlformats.org/presentationml/2006/ole">
            <p:oleObj spid="_x0000_s81922" name="Równanie" r:id="rId3" imgW="1485720" imgH="419040" progId="Equation.3">
              <p:embed/>
            </p:oleObj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100388" y="1525588"/>
          <a:ext cx="2770485" cy="811832"/>
        </p:xfrm>
        <a:graphic>
          <a:graphicData uri="http://schemas.openxmlformats.org/presentationml/2006/ole">
            <p:oleObj spid="_x0000_s81923" name="Równanie" r:id="rId4" imgW="1434960" imgH="419040" progId="Equation.3">
              <p:embed/>
            </p:oleObj>
          </a:graphicData>
        </a:graphic>
      </p:graphicFrame>
      <p:sp>
        <p:nvSpPr>
          <p:cNvPr id="75" name="pole tekstowe 74"/>
          <p:cNvSpPr txBox="1"/>
          <p:nvPr/>
        </p:nvSpPr>
        <p:spPr>
          <a:xfrm>
            <a:off x="1331640" y="2337420"/>
            <a:ext cx="136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Zakładając:</a:t>
            </a:r>
            <a:endParaRPr lang="pl-PL" dirty="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331641" y="2706752"/>
          <a:ext cx="1728150" cy="405833"/>
        </p:xfrm>
        <a:graphic>
          <a:graphicData uri="http://schemas.openxmlformats.org/presentationml/2006/ole">
            <p:oleObj spid="_x0000_s81924" name="Równanie" r:id="rId5" imgW="812520" imgH="19044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282950" y="2706688"/>
          <a:ext cx="1322388" cy="336550"/>
        </p:xfrm>
        <a:graphic>
          <a:graphicData uri="http://schemas.openxmlformats.org/presentationml/2006/ole">
            <p:oleObj spid="_x0000_s81925" name="Równanie" r:id="rId6" imgW="749160" imgH="190440" progId="Equation.3">
              <p:embed/>
            </p:oleObj>
          </a:graphicData>
        </a:graphic>
      </p:graphicFrame>
      <p:graphicFrame>
        <p:nvGraphicFramePr>
          <p:cNvPr id="79" name="Obiekt 78"/>
          <p:cNvGraphicFramePr>
            <a:graphicFrameLocks noChangeAspect="1"/>
          </p:cNvGraphicFramePr>
          <p:nvPr/>
        </p:nvGraphicFramePr>
        <p:xfrm>
          <a:off x="4770438" y="2706688"/>
          <a:ext cx="1165225" cy="336550"/>
        </p:xfrm>
        <a:graphic>
          <a:graphicData uri="http://schemas.openxmlformats.org/presentationml/2006/ole">
            <p:oleObj spid="_x0000_s81926" name="Równanie" r:id="rId7" imgW="660240" imgH="190440" progId="Equation.3">
              <p:embed/>
            </p:oleObj>
          </a:graphicData>
        </a:graphic>
      </p:graphicFrame>
      <p:graphicFrame>
        <p:nvGraphicFramePr>
          <p:cNvPr id="81" name="Obiekt 80"/>
          <p:cNvGraphicFramePr>
            <a:graphicFrameLocks noChangeAspect="1"/>
          </p:cNvGraphicFramePr>
          <p:nvPr/>
        </p:nvGraphicFramePr>
        <p:xfrm>
          <a:off x="6156220" y="2516220"/>
          <a:ext cx="1512210" cy="596365"/>
        </p:xfrm>
        <a:graphic>
          <a:graphicData uri="http://schemas.openxmlformats.org/presentationml/2006/ole">
            <p:oleObj spid="_x0000_s81927" name="Równanie" r:id="rId8" imgW="901440" imgH="355320" progId="Equation.3">
              <p:embed/>
            </p:oleObj>
          </a:graphicData>
        </a:graphic>
      </p:graphicFrame>
      <p:sp>
        <p:nvSpPr>
          <p:cNvPr id="82" name="pole tekstowe 81"/>
          <p:cNvSpPr txBox="1"/>
          <p:nvPr/>
        </p:nvSpPr>
        <p:spPr>
          <a:xfrm>
            <a:off x="1331641" y="3297251"/>
            <a:ext cx="176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otrzymuje się:</a:t>
            </a:r>
            <a:endParaRPr lang="pl-PL" dirty="0"/>
          </a:p>
        </p:txBody>
      </p:sp>
      <p:graphicFrame>
        <p:nvGraphicFramePr>
          <p:cNvPr id="83" name="Obiekt 82"/>
          <p:cNvGraphicFramePr>
            <a:graphicFrameLocks noChangeAspect="1"/>
          </p:cNvGraphicFramePr>
          <p:nvPr/>
        </p:nvGraphicFramePr>
        <p:xfrm>
          <a:off x="1331641" y="3666583"/>
          <a:ext cx="2094315" cy="876690"/>
        </p:xfrm>
        <a:graphic>
          <a:graphicData uri="http://schemas.openxmlformats.org/presentationml/2006/ole">
            <p:oleObj spid="_x0000_s81928" name="Równanie" r:id="rId9" imgW="1091880" imgH="457200" progId="Equation.3">
              <p:embed/>
            </p:oleObj>
          </a:graphicData>
        </a:graphic>
      </p:graphicFrame>
      <p:sp>
        <p:nvSpPr>
          <p:cNvPr id="84" name="pole tekstowe 83"/>
          <p:cNvSpPr txBox="1"/>
          <p:nvPr/>
        </p:nvSpPr>
        <p:spPr>
          <a:xfrm>
            <a:off x="1331640" y="4727939"/>
            <a:ext cx="51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 po scałkowaniu na skończonej długości odcinka L:</a:t>
            </a:r>
            <a:endParaRPr lang="pl-PL" dirty="0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1149350" y="5105263"/>
          <a:ext cx="2459038" cy="1192213"/>
        </p:xfrm>
        <a:graphic>
          <a:graphicData uri="http://schemas.openxmlformats.org/presentationml/2006/ole">
            <p:oleObj spid="_x0000_s81929" name="Równanie" r:id="rId10" imgW="1282680" imgH="622080" progId="Equation.3">
              <p:embed/>
            </p:oleObj>
          </a:graphicData>
        </a:graphic>
      </p:graphicFrame>
      <p:sp>
        <p:nvSpPr>
          <p:cNvPr id="86" name="pole tekstowe 85"/>
          <p:cNvSpPr txBox="1"/>
          <p:nvPr/>
        </p:nvSpPr>
        <p:spPr>
          <a:xfrm>
            <a:off x="2267680" y="5661310"/>
            <a:ext cx="3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pl-PL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1043510" y="5301260"/>
            <a:ext cx="431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baseline="-25000" dirty="0" smtClean="0">
                <a:solidFill>
                  <a:srgbClr val="FF0000"/>
                </a:solidFill>
              </a:rPr>
              <a:t>1</a:t>
            </a:r>
            <a:endParaRPr lang="pl-PL" sz="20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450" y="1412720"/>
            <a:ext cx="784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Wniosek</a:t>
            </a:r>
            <a:r>
              <a:rPr lang="pl-PL" sz="3600" dirty="0" smtClean="0"/>
              <a:t>:</a:t>
            </a:r>
          </a:p>
          <a:p>
            <a:pPr algn="ctr"/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W geodezyjnym (</a:t>
            </a:r>
            <a:r>
              <a:rPr lang="pl-PL" sz="2400" dirty="0" err="1" smtClean="0"/>
              <a:t>niegeoidalnym</a:t>
            </a:r>
            <a:r>
              <a:rPr lang="pl-PL" sz="2400" dirty="0" smtClean="0"/>
              <a:t>) wysokościowym układzie odniesienia wartość współczynnika szorstkości zależy od przepływu oraz błędu położenia osi tego układu,</a:t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>PRZEZ CO NIE MOŻE BYĆ TRAKTOWANA JAKO CECHA FIZYCZNA KORYTA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olna Odra mapka z Krefta czysta z numer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-387530"/>
            <a:ext cx="5649495" cy="78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722313"/>
            <a:ext cx="8323262" cy="4951412"/>
            <a:chOff x="1991" y="1991"/>
            <a:chExt cx="13107" cy="8206"/>
          </a:xfrm>
        </p:grpSpPr>
        <p:sp>
          <p:nvSpPr>
            <p:cNvPr id="14447" name="Oval 5"/>
            <p:cNvSpPr>
              <a:spLocks noChangeArrowheads="1"/>
            </p:cNvSpPr>
            <p:nvPr/>
          </p:nvSpPr>
          <p:spPr bwMode="auto">
            <a:xfrm>
              <a:off x="14984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48" name="Oval 6"/>
            <p:cNvSpPr>
              <a:spLocks noChangeArrowheads="1"/>
            </p:cNvSpPr>
            <p:nvPr/>
          </p:nvSpPr>
          <p:spPr bwMode="auto">
            <a:xfrm>
              <a:off x="14528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49" name="Oval 7"/>
            <p:cNvSpPr>
              <a:spLocks noChangeArrowheads="1"/>
            </p:cNvSpPr>
            <p:nvPr/>
          </p:nvSpPr>
          <p:spPr bwMode="auto">
            <a:xfrm>
              <a:off x="13559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0" name="Oval 8"/>
            <p:cNvSpPr>
              <a:spLocks noChangeArrowheads="1"/>
            </p:cNvSpPr>
            <p:nvPr/>
          </p:nvSpPr>
          <p:spPr bwMode="auto">
            <a:xfrm>
              <a:off x="14072" y="199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1" name="Oval 9"/>
            <p:cNvSpPr>
              <a:spLocks noChangeArrowheads="1"/>
            </p:cNvSpPr>
            <p:nvPr/>
          </p:nvSpPr>
          <p:spPr bwMode="auto">
            <a:xfrm>
              <a:off x="13046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2" name="Oval 10"/>
            <p:cNvSpPr>
              <a:spLocks noChangeArrowheads="1"/>
            </p:cNvSpPr>
            <p:nvPr/>
          </p:nvSpPr>
          <p:spPr bwMode="auto">
            <a:xfrm>
              <a:off x="12134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3" name="Oval 11"/>
            <p:cNvSpPr>
              <a:spLocks noChangeArrowheads="1"/>
            </p:cNvSpPr>
            <p:nvPr/>
          </p:nvSpPr>
          <p:spPr bwMode="auto">
            <a:xfrm>
              <a:off x="12590" y="199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4" name="Line 12"/>
            <p:cNvSpPr>
              <a:spLocks noChangeShapeType="1"/>
            </p:cNvSpPr>
            <p:nvPr/>
          </p:nvSpPr>
          <p:spPr bwMode="auto">
            <a:xfrm>
              <a:off x="12248" y="2501"/>
              <a:ext cx="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5" name="Line 13"/>
            <p:cNvSpPr>
              <a:spLocks noChangeShapeType="1"/>
            </p:cNvSpPr>
            <p:nvPr/>
          </p:nvSpPr>
          <p:spPr bwMode="auto">
            <a:xfrm>
              <a:off x="13160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6" name="Line 14"/>
            <p:cNvSpPr>
              <a:spLocks noChangeShapeType="1"/>
            </p:cNvSpPr>
            <p:nvPr/>
          </p:nvSpPr>
          <p:spPr bwMode="auto">
            <a:xfrm>
              <a:off x="13673" y="2501"/>
              <a:ext cx="8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7" name="Line 15"/>
            <p:cNvSpPr>
              <a:spLocks noChangeShapeType="1"/>
            </p:cNvSpPr>
            <p:nvPr/>
          </p:nvSpPr>
          <p:spPr bwMode="auto">
            <a:xfrm>
              <a:off x="14642" y="2501"/>
              <a:ext cx="3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8" name="Line 16"/>
            <p:cNvSpPr>
              <a:spLocks noChangeShapeType="1"/>
            </p:cNvSpPr>
            <p:nvPr/>
          </p:nvSpPr>
          <p:spPr bwMode="auto">
            <a:xfrm flipH="1">
              <a:off x="13673" y="2102"/>
              <a:ext cx="39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59" name="Line 17"/>
            <p:cNvSpPr>
              <a:spLocks noChangeShapeType="1"/>
            </p:cNvSpPr>
            <p:nvPr/>
          </p:nvSpPr>
          <p:spPr bwMode="auto">
            <a:xfrm>
              <a:off x="14186" y="2102"/>
              <a:ext cx="39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0" name="Rectangle 18"/>
            <p:cNvSpPr>
              <a:spLocks noChangeArrowheads="1"/>
            </p:cNvSpPr>
            <p:nvPr/>
          </p:nvSpPr>
          <p:spPr bwMode="auto">
            <a:xfrm>
              <a:off x="14642" y="2216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61" name="Rectangle 19"/>
            <p:cNvSpPr>
              <a:spLocks noChangeArrowheads="1"/>
            </p:cNvSpPr>
            <p:nvPr/>
          </p:nvSpPr>
          <p:spPr bwMode="auto">
            <a:xfrm>
              <a:off x="14300" y="2045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74</a:t>
              </a:r>
            </a:p>
          </p:txBody>
        </p:sp>
        <p:sp>
          <p:nvSpPr>
            <p:cNvPr id="14462" name="Oval 20"/>
            <p:cNvSpPr>
              <a:spLocks noChangeArrowheads="1"/>
            </p:cNvSpPr>
            <p:nvPr/>
          </p:nvSpPr>
          <p:spPr bwMode="auto">
            <a:xfrm>
              <a:off x="11618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3" name="Oval 21"/>
            <p:cNvSpPr>
              <a:spLocks noChangeArrowheads="1"/>
            </p:cNvSpPr>
            <p:nvPr/>
          </p:nvSpPr>
          <p:spPr bwMode="auto">
            <a:xfrm>
              <a:off x="11108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4" name="Oval 22"/>
            <p:cNvSpPr>
              <a:spLocks noChangeArrowheads="1"/>
            </p:cNvSpPr>
            <p:nvPr/>
          </p:nvSpPr>
          <p:spPr bwMode="auto">
            <a:xfrm>
              <a:off x="10598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5" name="Oval 23"/>
            <p:cNvSpPr>
              <a:spLocks noChangeArrowheads="1"/>
            </p:cNvSpPr>
            <p:nvPr/>
          </p:nvSpPr>
          <p:spPr bwMode="auto">
            <a:xfrm>
              <a:off x="11108" y="199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6" name="Oval 24"/>
            <p:cNvSpPr>
              <a:spLocks noChangeArrowheads="1"/>
            </p:cNvSpPr>
            <p:nvPr/>
          </p:nvSpPr>
          <p:spPr bwMode="auto">
            <a:xfrm>
              <a:off x="10082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7" name="Oval 25"/>
            <p:cNvSpPr>
              <a:spLocks noChangeArrowheads="1"/>
            </p:cNvSpPr>
            <p:nvPr/>
          </p:nvSpPr>
          <p:spPr bwMode="auto">
            <a:xfrm>
              <a:off x="9569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8" name="Oval 26"/>
            <p:cNvSpPr>
              <a:spLocks noChangeArrowheads="1"/>
            </p:cNvSpPr>
            <p:nvPr/>
          </p:nvSpPr>
          <p:spPr bwMode="auto">
            <a:xfrm>
              <a:off x="8543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69" name="Oval 27"/>
            <p:cNvSpPr>
              <a:spLocks noChangeArrowheads="1"/>
            </p:cNvSpPr>
            <p:nvPr/>
          </p:nvSpPr>
          <p:spPr bwMode="auto">
            <a:xfrm>
              <a:off x="7973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0" name="Oval 28"/>
            <p:cNvSpPr>
              <a:spLocks noChangeArrowheads="1"/>
            </p:cNvSpPr>
            <p:nvPr/>
          </p:nvSpPr>
          <p:spPr bwMode="auto">
            <a:xfrm>
              <a:off x="6947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1" name="Oval 29"/>
            <p:cNvSpPr>
              <a:spLocks noChangeArrowheads="1"/>
            </p:cNvSpPr>
            <p:nvPr/>
          </p:nvSpPr>
          <p:spPr bwMode="auto">
            <a:xfrm>
              <a:off x="7460" y="199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2" name="Oval 30"/>
            <p:cNvSpPr>
              <a:spLocks noChangeArrowheads="1"/>
            </p:cNvSpPr>
            <p:nvPr/>
          </p:nvSpPr>
          <p:spPr bwMode="auto">
            <a:xfrm>
              <a:off x="6434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3" name="Oval 31"/>
            <p:cNvSpPr>
              <a:spLocks noChangeArrowheads="1"/>
            </p:cNvSpPr>
            <p:nvPr/>
          </p:nvSpPr>
          <p:spPr bwMode="auto">
            <a:xfrm>
              <a:off x="6434" y="295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4" name="Oval 32"/>
            <p:cNvSpPr>
              <a:spLocks noChangeArrowheads="1"/>
            </p:cNvSpPr>
            <p:nvPr/>
          </p:nvSpPr>
          <p:spPr bwMode="auto">
            <a:xfrm>
              <a:off x="6434" y="347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5" name="Oval 33"/>
            <p:cNvSpPr>
              <a:spLocks noChangeArrowheads="1"/>
            </p:cNvSpPr>
            <p:nvPr/>
          </p:nvSpPr>
          <p:spPr bwMode="auto">
            <a:xfrm>
              <a:off x="6434" y="404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6" name="Oval 34"/>
            <p:cNvSpPr>
              <a:spLocks noChangeArrowheads="1"/>
            </p:cNvSpPr>
            <p:nvPr/>
          </p:nvSpPr>
          <p:spPr bwMode="auto">
            <a:xfrm>
              <a:off x="6947" y="37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7" name="Oval 35"/>
            <p:cNvSpPr>
              <a:spLocks noChangeArrowheads="1"/>
            </p:cNvSpPr>
            <p:nvPr/>
          </p:nvSpPr>
          <p:spPr bwMode="auto">
            <a:xfrm>
              <a:off x="8885" y="278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8" name="Line 36"/>
            <p:cNvSpPr>
              <a:spLocks noChangeShapeType="1"/>
            </p:cNvSpPr>
            <p:nvPr/>
          </p:nvSpPr>
          <p:spPr bwMode="auto">
            <a:xfrm flipH="1">
              <a:off x="8999" y="2501"/>
              <a:ext cx="570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79" name="Line 37"/>
            <p:cNvSpPr>
              <a:spLocks noChangeShapeType="1"/>
            </p:cNvSpPr>
            <p:nvPr/>
          </p:nvSpPr>
          <p:spPr bwMode="auto">
            <a:xfrm flipH="1">
              <a:off x="7061" y="2843"/>
              <a:ext cx="1824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0" name="Line 38"/>
            <p:cNvSpPr>
              <a:spLocks noChangeShapeType="1"/>
            </p:cNvSpPr>
            <p:nvPr/>
          </p:nvSpPr>
          <p:spPr bwMode="auto">
            <a:xfrm flipV="1">
              <a:off x="6548" y="3812"/>
              <a:ext cx="399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1" name="Oval 39"/>
            <p:cNvSpPr>
              <a:spLocks noChangeArrowheads="1"/>
            </p:cNvSpPr>
            <p:nvPr/>
          </p:nvSpPr>
          <p:spPr bwMode="auto">
            <a:xfrm>
              <a:off x="6434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2" name="Oval 40"/>
            <p:cNvSpPr>
              <a:spLocks noChangeArrowheads="1"/>
            </p:cNvSpPr>
            <p:nvPr/>
          </p:nvSpPr>
          <p:spPr bwMode="auto">
            <a:xfrm>
              <a:off x="7460" y="404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3" name="Oval 41"/>
            <p:cNvSpPr>
              <a:spLocks noChangeArrowheads="1"/>
            </p:cNvSpPr>
            <p:nvPr/>
          </p:nvSpPr>
          <p:spPr bwMode="auto">
            <a:xfrm>
              <a:off x="7232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4" name="Oval 42"/>
            <p:cNvSpPr>
              <a:spLocks noChangeArrowheads="1"/>
            </p:cNvSpPr>
            <p:nvPr/>
          </p:nvSpPr>
          <p:spPr bwMode="auto">
            <a:xfrm>
              <a:off x="7061" y="517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5" name="Oval 43"/>
            <p:cNvSpPr>
              <a:spLocks noChangeArrowheads="1"/>
            </p:cNvSpPr>
            <p:nvPr/>
          </p:nvSpPr>
          <p:spPr bwMode="auto">
            <a:xfrm>
              <a:off x="6719" y="546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6" name="Oval 44"/>
            <p:cNvSpPr>
              <a:spLocks noChangeArrowheads="1"/>
            </p:cNvSpPr>
            <p:nvPr/>
          </p:nvSpPr>
          <p:spPr bwMode="auto">
            <a:xfrm>
              <a:off x="5864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7" name="Oval 45"/>
            <p:cNvSpPr>
              <a:spLocks noChangeArrowheads="1"/>
            </p:cNvSpPr>
            <p:nvPr/>
          </p:nvSpPr>
          <p:spPr bwMode="auto">
            <a:xfrm>
              <a:off x="5351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8" name="Oval 46"/>
            <p:cNvSpPr>
              <a:spLocks noChangeArrowheads="1"/>
            </p:cNvSpPr>
            <p:nvPr/>
          </p:nvSpPr>
          <p:spPr bwMode="auto">
            <a:xfrm>
              <a:off x="4439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89" name="Oval 47"/>
            <p:cNvSpPr>
              <a:spLocks noChangeArrowheads="1"/>
            </p:cNvSpPr>
            <p:nvPr/>
          </p:nvSpPr>
          <p:spPr bwMode="auto">
            <a:xfrm>
              <a:off x="4895" y="506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0" name="Oval 48"/>
            <p:cNvSpPr>
              <a:spLocks noChangeArrowheads="1"/>
            </p:cNvSpPr>
            <p:nvPr/>
          </p:nvSpPr>
          <p:spPr bwMode="auto">
            <a:xfrm>
              <a:off x="3926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1" name="Oval 49"/>
            <p:cNvSpPr>
              <a:spLocks noChangeArrowheads="1"/>
            </p:cNvSpPr>
            <p:nvPr/>
          </p:nvSpPr>
          <p:spPr bwMode="auto">
            <a:xfrm>
              <a:off x="3413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2" name="Oval 50"/>
            <p:cNvSpPr>
              <a:spLocks noChangeArrowheads="1"/>
            </p:cNvSpPr>
            <p:nvPr/>
          </p:nvSpPr>
          <p:spPr bwMode="auto">
            <a:xfrm>
              <a:off x="3413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3" name="Oval 51"/>
            <p:cNvSpPr>
              <a:spLocks noChangeArrowheads="1"/>
            </p:cNvSpPr>
            <p:nvPr/>
          </p:nvSpPr>
          <p:spPr bwMode="auto">
            <a:xfrm>
              <a:off x="4040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4" name="Oval 52"/>
            <p:cNvSpPr>
              <a:spLocks noChangeArrowheads="1"/>
            </p:cNvSpPr>
            <p:nvPr/>
          </p:nvSpPr>
          <p:spPr bwMode="auto">
            <a:xfrm>
              <a:off x="5579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5" name="Oval 53"/>
            <p:cNvSpPr>
              <a:spLocks noChangeArrowheads="1"/>
            </p:cNvSpPr>
            <p:nvPr/>
          </p:nvSpPr>
          <p:spPr bwMode="auto">
            <a:xfrm>
              <a:off x="3413" y="199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6" name="Oval 54"/>
            <p:cNvSpPr>
              <a:spLocks noChangeArrowheads="1"/>
            </p:cNvSpPr>
            <p:nvPr/>
          </p:nvSpPr>
          <p:spPr bwMode="auto">
            <a:xfrm>
              <a:off x="2786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7" name="Line 55"/>
            <p:cNvSpPr>
              <a:spLocks noChangeShapeType="1"/>
            </p:cNvSpPr>
            <p:nvPr/>
          </p:nvSpPr>
          <p:spPr bwMode="auto">
            <a:xfrm>
              <a:off x="6491" y="3074"/>
              <a:ext cx="0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8" name="Line 56"/>
            <p:cNvSpPr>
              <a:spLocks noChangeShapeType="1"/>
            </p:cNvSpPr>
            <p:nvPr/>
          </p:nvSpPr>
          <p:spPr bwMode="auto">
            <a:xfrm>
              <a:off x="6548" y="3584"/>
              <a:ext cx="399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99" name="Line 57"/>
            <p:cNvSpPr>
              <a:spLocks noChangeShapeType="1"/>
            </p:cNvSpPr>
            <p:nvPr/>
          </p:nvSpPr>
          <p:spPr bwMode="auto">
            <a:xfrm>
              <a:off x="7061" y="3869"/>
              <a:ext cx="399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0" name="Line 58"/>
            <p:cNvSpPr>
              <a:spLocks noChangeShapeType="1"/>
            </p:cNvSpPr>
            <p:nvPr/>
          </p:nvSpPr>
          <p:spPr bwMode="auto">
            <a:xfrm>
              <a:off x="6491" y="3584"/>
              <a:ext cx="0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1" name="Line 59"/>
            <p:cNvSpPr>
              <a:spLocks noChangeShapeType="1"/>
            </p:cNvSpPr>
            <p:nvPr/>
          </p:nvSpPr>
          <p:spPr bwMode="auto">
            <a:xfrm>
              <a:off x="6491" y="4157"/>
              <a:ext cx="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2" name="Line 60"/>
            <p:cNvSpPr>
              <a:spLocks noChangeShapeType="1"/>
            </p:cNvSpPr>
            <p:nvPr/>
          </p:nvSpPr>
          <p:spPr bwMode="auto">
            <a:xfrm>
              <a:off x="6548" y="4781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3" name="Line 61"/>
            <p:cNvSpPr>
              <a:spLocks noChangeShapeType="1"/>
            </p:cNvSpPr>
            <p:nvPr/>
          </p:nvSpPr>
          <p:spPr bwMode="auto">
            <a:xfrm>
              <a:off x="5978" y="4781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4" name="Line 62"/>
            <p:cNvSpPr>
              <a:spLocks noChangeShapeType="1"/>
            </p:cNvSpPr>
            <p:nvPr/>
          </p:nvSpPr>
          <p:spPr bwMode="auto">
            <a:xfrm>
              <a:off x="5465" y="478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5" name="Line 63"/>
            <p:cNvSpPr>
              <a:spLocks noChangeShapeType="1"/>
            </p:cNvSpPr>
            <p:nvPr/>
          </p:nvSpPr>
          <p:spPr bwMode="auto">
            <a:xfrm>
              <a:off x="6548" y="4838"/>
              <a:ext cx="513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6" name="Line 64"/>
            <p:cNvSpPr>
              <a:spLocks noChangeShapeType="1"/>
            </p:cNvSpPr>
            <p:nvPr/>
          </p:nvSpPr>
          <p:spPr bwMode="auto">
            <a:xfrm>
              <a:off x="5978" y="4838"/>
              <a:ext cx="741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7" name="Line 65"/>
            <p:cNvSpPr>
              <a:spLocks noChangeShapeType="1"/>
            </p:cNvSpPr>
            <p:nvPr/>
          </p:nvSpPr>
          <p:spPr bwMode="auto">
            <a:xfrm>
              <a:off x="5693" y="2501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8" name="Line 66"/>
            <p:cNvSpPr>
              <a:spLocks noChangeShapeType="1"/>
            </p:cNvSpPr>
            <p:nvPr/>
          </p:nvSpPr>
          <p:spPr bwMode="auto">
            <a:xfrm>
              <a:off x="6548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09" name="Line 67"/>
            <p:cNvSpPr>
              <a:spLocks noChangeShapeType="1"/>
            </p:cNvSpPr>
            <p:nvPr/>
          </p:nvSpPr>
          <p:spPr bwMode="auto">
            <a:xfrm flipV="1">
              <a:off x="6491" y="2558"/>
              <a:ext cx="0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0" name="Line 68"/>
            <p:cNvSpPr>
              <a:spLocks noChangeShapeType="1"/>
            </p:cNvSpPr>
            <p:nvPr/>
          </p:nvSpPr>
          <p:spPr bwMode="auto">
            <a:xfrm>
              <a:off x="7061" y="2501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1" name="Line 69"/>
            <p:cNvSpPr>
              <a:spLocks noChangeShapeType="1"/>
            </p:cNvSpPr>
            <p:nvPr/>
          </p:nvSpPr>
          <p:spPr bwMode="auto">
            <a:xfrm>
              <a:off x="8087" y="2501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2" name="Line 70"/>
            <p:cNvSpPr>
              <a:spLocks noChangeShapeType="1"/>
            </p:cNvSpPr>
            <p:nvPr/>
          </p:nvSpPr>
          <p:spPr bwMode="auto">
            <a:xfrm flipV="1">
              <a:off x="7061" y="2102"/>
              <a:ext cx="39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3" name="Line 71"/>
            <p:cNvSpPr>
              <a:spLocks noChangeShapeType="1"/>
            </p:cNvSpPr>
            <p:nvPr/>
          </p:nvSpPr>
          <p:spPr bwMode="auto">
            <a:xfrm>
              <a:off x="7574" y="2102"/>
              <a:ext cx="39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4" name="Line 72"/>
            <p:cNvSpPr>
              <a:spLocks noChangeShapeType="1"/>
            </p:cNvSpPr>
            <p:nvPr/>
          </p:nvSpPr>
          <p:spPr bwMode="auto">
            <a:xfrm>
              <a:off x="8657" y="2501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5" name="Line 73"/>
            <p:cNvSpPr>
              <a:spLocks noChangeShapeType="1"/>
            </p:cNvSpPr>
            <p:nvPr/>
          </p:nvSpPr>
          <p:spPr bwMode="auto">
            <a:xfrm>
              <a:off x="9683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6" name="Line 74"/>
            <p:cNvSpPr>
              <a:spLocks noChangeShapeType="1"/>
            </p:cNvSpPr>
            <p:nvPr/>
          </p:nvSpPr>
          <p:spPr bwMode="auto">
            <a:xfrm>
              <a:off x="4157" y="2501"/>
              <a:ext cx="1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7" name="Line 75"/>
            <p:cNvSpPr>
              <a:spLocks noChangeShapeType="1"/>
            </p:cNvSpPr>
            <p:nvPr/>
          </p:nvSpPr>
          <p:spPr bwMode="auto">
            <a:xfrm>
              <a:off x="3470" y="2558"/>
              <a:ext cx="0" cy="2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8" name="Line 76"/>
            <p:cNvSpPr>
              <a:spLocks noChangeShapeType="1"/>
            </p:cNvSpPr>
            <p:nvPr/>
          </p:nvSpPr>
          <p:spPr bwMode="auto">
            <a:xfrm>
              <a:off x="3527" y="478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19" name="Line 77"/>
            <p:cNvSpPr>
              <a:spLocks noChangeShapeType="1"/>
            </p:cNvSpPr>
            <p:nvPr/>
          </p:nvSpPr>
          <p:spPr bwMode="auto">
            <a:xfrm>
              <a:off x="4040" y="478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0" name="Line 78"/>
            <p:cNvSpPr>
              <a:spLocks noChangeShapeType="1"/>
            </p:cNvSpPr>
            <p:nvPr/>
          </p:nvSpPr>
          <p:spPr bwMode="auto">
            <a:xfrm>
              <a:off x="4553" y="4781"/>
              <a:ext cx="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1" name="Line 79"/>
            <p:cNvSpPr>
              <a:spLocks noChangeShapeType="1"/>
            </p:cNvSpPr>
            <p:nvPr/>
          </p:nvSpPr>
          <p:spPr bwMode="auto">
            <a:xfrm>
              <a:off x="4553" y="4838"/>
              <a:ext cx="342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2" name="Line 80"/>
            <p:cNvSpPr>
              <a:spLocks noChangeShapeType="1"/>
            </p:cNvSpPr>
            <p:nvPr/>
          </p:nvSpPr>
          <p:spPr bwMode="auto">
            <a:xfrm flipV="1">
              <a:off x="5009" y="4838"/>
              <a:ext cx="342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3" name="Line 81"/>
            <p:cNvSpPr>
              <a:spLocks noChangeShapeType="1"/>
            </p:cNvSpPr>
            <p:nvPr/>
          </p:nvSpPr>
          <p:spPr bwMode="auto">
            <a:xfrm>
              <a:off x="2900" y="2501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4" name="Line 82"/>
            <p:cNvSpPr>
              <a:spLocks noChangeShapeType="1"/>
            </p:cNvSpPr>
            <p:nvPr/>
          </p:nvSpPr>
          <p:spPr bwMode="auto">
            <a:xfrm>
              <a:off x="3527" y="2501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5" name="Line 83"/>
            <p:cNvSpPr>
              <a:spLocks noChangeShapeType="1"/>
            </p:cNvSpPr>
            <p:nvPr/>
          </p:nvSpPr>
          <p:spPr bwMode="auto">
            <a:xfrm flipV="1">
              <a:off x="2843" y="2102"/>
              <a:ext cx="570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6" name="Line 84"/>
            <p:cNvSpPr>
              <a:spLocks noChangeShapeType="1"/>
            </p:cNvSpPr>
            <p:nvPr/>
          </p:nvSpPr>
          <p:spPr bwMode="auto">
            <a:xfrm>
              <a:off x="3527" y="2102"/>
              <a:ext cx="513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7" name="Line 85"/>
            <p:cNvSpPr>
              <a:spLocks noChangeShapeType="1"/>
            </p:cNvSpPr>
            <p:nvPr/>
          </p:nvSpPr>
          <p:spPr bwMode="auto">
            <a:xfrm>
              <a:off x="5693" y="2558"/>
              <a:ext cx="741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8" name="Line 86"/>
            <p:cNvSpPr>
              <a:spLocks noChangeShapeType="1"/>
            </p:cNvSpPr>
            <p:nvPr/>
          </p:nvSpPr>
          <p:spPr bwMode="auto">
            <a:xfrm>
              <a:off x="10196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29" name="Line 87"/>
            <p:cNvSpPr>
              <a:spLocks noChangeShapeType="1"/>
            </p:cNvSpPr>
            <p:nvPr/>
          </p:nvSpPr>
          <p:spPr bwMode="auto">
            <a:xfrm>
              <a:off x="10709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0" name="Line 88"/>
            <p:cNvSpPr>
              <a:spLocks noChangeShapeType="1"/>
            </p:cNvSpPr>
            <p:nvPr/>
          </p:nvSpPr>
          <p:spPr bwMode="auto">
            <a:xfrm>
              <a:off x="11222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1" name="Line 89"/>
            <p:cNvSpPr>
              <a:spLocks noChangeShapeType="1"/>
            </p:cNvSpPr>
            <p:nvPr/>
          </p:nvSpPr>
          <p:spPr bwMode="auto">
            <a:xfrm>
              <a:off x="11735" y="2501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2" name="Line 90"/>
            <p:cNvSpPr>
              <a:spLocks noChangeShapeType="1"/>
            </p:cNvSpPr>
            <p:nvPr/>
          </p:nvSpPr>
          <p:spPr bwMode="auto">
            <a:xfrm flipV="1">
              <a:off x="10652" y="2102"/>
              <a:ext cx="456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3" name="Line 91"/>
            <p:cNvSpPr>
              <a:spLocks noChangeShapeType="1"/>
            </p:cNvSpPr>
            <p:nvPr/>
          </p:nvSpPr>
          <p:spPr bwMode="auto">
            <a:xfrm>
              <a:off x="11222" y="2102"/>
              <a:ext cx="39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4" name="Line 92"/>
            <p:cNvSpPr>
              <a:spLocks noChangeShapeType="1"/>
            </p:cNvSpPr>
            <p:nvPr/>
          </p:nvSpPr>
          <p:spPr bwMode="auto">
            <a:xfrm>
              <a:off x="8657" y="2558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5" name="Oval 93"/>
            <p:cNvSpPr>
              <a:spLocks noChangeArrowheads="1"/>
            </p:cNvSpPr>
            <p:nvPr/>
          </p:nvSpPr>
          <p:spPr bwMode="auto">
            <a:xfrm>
              <a:off x="9284" y="318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6" name="Line 94"/>
            <p:cNvSpPr>
              <a:spLocks noChangeShapeType="1"/>
            </p:cNvSpPr>
            <p:nvPr/>
          </p:nvSpPr>
          <p:spPr bwMode="auto">
            <a:xfrm>
              <a:off x="8999" y="2900"/>
              <a:ext cx="285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7" name="Oval 95"/>
            <p:cNvSpPr>
              <a:spLocks noChangeArrowheads="1"/>
            </p:cNvSpPr>
            <p:nvPr/>
          </p:nvSpPr>
          <p:spPr bwMode="auto">
            <a:xfrm>
              <a:off x="10823" y="318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8" name="Oval 96"/>
            <p:cNvSpPr>
              <a:spLocks noChangeArrowheads="1"/>
            </p:cNvSpPr>
            <p:nvPr/>
          </p:nvSpPr>
          <p:spPr bwMode="auto">
            <a:xfrm>
              <a:off x="11507" y="318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39" name="Line 97"/>
            <p:cNvSpPr>
              <a:spLocks noChangeShapeType="1"/>
            </p:cNvSpPr>
            <p:nvPr/>
          </p:nvSpPr>
          <p:spPr bwMode="auto">
            <a:xfrm flipV="1">
              <a:off x="10880" y="2558"/>
              <a:ext cx="285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0" name="Line 98"/>
            <p:cNvSpPr>
              <a:spLocks noChangeShapeType="1"/>
            </p:cNvSpPr>
            <p:nvPr/>
          </p:nvSpPr>
          <p:spPr bwMode="auto">
            <a:xfrm flipV="1">
              <a:off x="11564" y="2558"/>
              <a:ext cx="114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1" name="Line 99"/>
            <p:cNvSpPr>
              <a:spLocks noChangeShapeType="1"/>
            </p:cNvSpPr>
            <p:nvPr/>
          </p:nvSpPr>
          <p:spPr bwMode="auto">
            <a:xfrm>
              <a:off x="10937" y="3242"/>
              <a:ext cx="57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2" name="Arc 100"/>
            <p:cNvSpPr>
              <a:spLocks/>
            </p:cNvSpPr>
            <p:nvPr/>
          </p:nvSpPr>
          <p:spPr bwMode="auto">
            <a:xfrm flipH="1">
              <a:off x="7286" y="3242"/>
              <a:ext cx="2109" cy="1482"/>
            </a:xfrm>
            <a:custGeom>
              <a:avLst/>
              <a:gdLst>
                <a:gd name="T0" fmla="*/ 0 w 21600"/>
                <a:gd name="T1" fmla="*/ 0 h 21600"/>
                <a:gd name="T2" fmla="*/ 2109 w 21600"/>
                <a:gd name="T3" fmla="*/ 1482 h 21600"/>
                <a:gd name="T4" fmla="*/ 0 w 21600"/>
                <a:gd name="T5" fmla="*/ 14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3" name="Line 101"/>
            <p:cNvSpPr>
              <a:spLocks noChangeShapeType="1"/>
            </p:cNvSpPr>
            <p:nvPr/>
          </p:nvSpPr>
          <p:spPr bwMode="auto">
            <a:xfrm>
              <a:off x="9398" y="3242"/>
              <a:ext cx="14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4" name="Arc 102"/>
            <p:cNvSpPr>
              <a:spLocks/>
            </p:cNvSpPr>
            <p:nvPr/>
          </p:nvSpPr>
          <p:spPr bwMode="auto">
            <a:xfrm flipV="1">
              <a:off x="7118" y="4838"/>
              <a:ext cx="172" cy="399"/>
            </a:xfrm>
            <a:custGeom>
              <a:avLst/>
              <a:gdLst>
                <a:gd name="T0" fmla="*/ 0 w 32193"/>
                <a:gd name="T1" fmla="*/ 51 h 21600"/>
                <a:gd name="T2" fmla="*/ 172 w 32193"/>
                <a:gd name="T3" fmla="*/ 399 h 21600"/>
                <a:gd name="T4" fmla="*/ 57 w 32193"/>
                <a:gd name="T5" fmla="*/ 399 h 21600"/>
                <a:gd name="T6" fmla="*/ 0 60000 65536"/>
                <a:gd name="T7" fmla="*/ 0 60000 65536"/>
                <a:gd name="T8" fmla="*/ 0 60000 65536"/>
                <a:gd name="T9" fmla="*/ 0 w 32193"/>
                <a:gd name="T10" fmla="*/ 0 h 21600"/>
                <a:gd name="T11" fmla="*/ 32193 w 321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93" h="21600" fill="none" extrusionOk="0">
                  <a:moveTo>
                    <a:pt x="-1" y="2775"/>
                  </a:moveTo>
                  <a:cubicBezTo>
                    <a:pt x="3233" y="956"/>
                    <a:pt x="6882" y="-1"/>
                    <a:pt x="10593" y="0"/>
                  </a:cubicBezTo>
                  <a:cubicBezTo>
                    <a:pt x="22522" y="0"/>
                    <a:pt x="32193" y="9670"/>
                    <a:pt x="32193" y="21600"/>
                  </a:cubicBezTo>
                </a:path>
                <a:path w="32193" h="21600" stroke="0" extrusionOk="0">
                  <a:moveTo>
                    <a:pt x="-1" y="2775"/>
                  </a:moveTo>
                  <a:cubicBezTo>
                    <a:pt x="3233" y="956"/>
                    <a:pt x="6882" y="-1"/>
                    <a:pt x="10593" y="0"/>
                  </a:cubicBezTo>
                  <a:cubicBezTo>
                    <a:pt x="22522" y="0"/>
                    <a:pt x="32193" y="9670"/>
                    <a:pt x="32193" y="21600"/>
                  </a:cubicBezTo>
                  <a:lnTo>
                    <a:pt x="10593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5" name="Line 103"/>
            <p:cNvSpPr>
              <a:spLocks noChangeShapeType="1"/>
            </p:cNvSpPr>
            <p:nvPr/>
          </p:nvSpPr>
          <p:spPr bwMode="auto">
            <a:xfrm flipH="1">
              <a:off x="6833" y="5294"/>
              <a:ext cx="228" cy="1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6" name="Line 104"/>
            <p:cNvSpPr>
              <a:spLocks noChangeShapeType="1"/>
            </p:cNvSpPr>
            <p:nvPr/>
          </p:nvSpPr>
          <p:spPr bwMode="auto">
            <a:xfrm flipV="1">
              <a:off x="12248" y="2102"/>
              <a:ext cx="342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7" name="Line 105"/>
            <p:cNvSpPr>
              <a:spLocks noChangeShapeType="1"/>
            </p:cNvSpPr>
            <p:nvPr/>
          </p:nvSpPr>
          <p:spPr bwMode="auto">
            <a:xfrm>
              <a:off x="12701" y="2102"/>
              <a:ext cx="342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8" name="Oval 106"/>
            <p:cNvSpPr>
              <a:spLocks noChangeArrowheads="1"/>
            </p:cNvSpPr>
            <p:nvPr/>
          </p:nvSpPr>
          <p:spPr bwMode="auto">
            <a:xfrm>
              <a:off x="2786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49" name="Oval 107"/>
            <p:cNvSpPr>
              <a:spLocks noChangeArrowheads="1"/>
            </p:cNvSpPr>
            <p:nvPr/>
          </p:nvSpPr>
          <p:spPr bwMode="auto">
            <a:xfrm>
              <a:off x="2216" y="244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0" name="Oval 108"/>
            <p:cNvSpPr>
              <a:spLocks noChangeArrowheads="1"/>
            </p:cNvSpPr>
            <p:nvPr/>
          </p:nvSpPr>
          <p:spPr bwMode="auto">
            <a:xfrm>
              <a:off x="2216" y="472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1" name="Line 109"/>
            <p:cNvSpPr>
              <a:spLocks noChangeShapeType="1"/>
            </p:cNvSpPr>
            <p:nvPr/>
          </p:nvSpPr>
          <p:spPr bwMode="auto">
            <a:xfrm>
              <a:off x="2330" y="2501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2" name="Line 110"/>
            <p:cNvSpPr>
              <a:spLocks noChangeShapeType="1"/>
            </p:cNvSpPr>
            <p:nvPr/>
          </p:nvSpPr>
          <p:spPr bwMode="auto">
            <a:xfrm>
              <a:off x="2330" y="4781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3" name="Line 111"/>
            <p:cNvSpPr>
              <a:spLocks noChangeShapeType="1"/>
            </p:cNvSpPr>
            <p:nvPr/>
          </p:nvSpPr>
          <p:spPr bwMode="auto">
            <a:xfrm>
              <a:off x="2900" y="4781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4" name="Oval 112" descr="Szeroki ukośny w górę"/>
            <p:cNvSpPr>
              <a:spLocks noChangeArrowheads="1"/>
            </p:cNvSpPr>
            <p:nvPr/>
          </p:nvSpPr>
          <p:spPr bwMode="auto">
            <a:xfrm>
              <a:off x="9968" y="4610"/>
              <a:ext cx="114" cy="114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5" name="Line 113"/>
            <p:cNvSpPr>
              <a:spLocks noChangeShapeType="1"/>
            </p:cNvSpPr>
            <p:nvPr/>
          </p:nvSpPr>
          <p:spPr bwMode="auto">
            <a:xfrm flipV="1">
              <a:off x="6833" y="4724"/>
              <a:ext cx="3135" cy="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6" name="Line 114"/>
            <p:cNvSpPr>
              <a:spLocks noChangeShapeType="1"/>
            </p:cNvSpPr>
            <p:nvPr/>
          </p:nvSpPr>
          <p:spPr bwMode="auto">
            <a:xfrm flipV="1">
              <a:off x="7175" y="4667"/>
              <a:ext cx="2793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7" name="Line 115"/>
            <p:cNvSpPr>
              <a:spLocks noChangeShapeType="1"/>
            </p:cNvSpPr>
            <p:nvPr/>
          </p:nvSpPr>
          <p:spPr bwMode="auto">
            <a:xfrm flipV="1">
              <a:off x="7343" y="4667"/>
              <a:ext cx="2622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8" name="Line 116"/>
            <p:cNvSpPr>
              <a:spLocks noChangeShapeType="1"/>
            </p:cNvSpPr>
            <p:nvPr/>
          </p:nvSpPr>
          <p:spPr bwMode="auto">
            <a:xfrm>
              <a:off x="7574" y="4094"/>
              <a:ext cx="2394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59" name="Line 117"/>
            <p:cNvSpPr>
              <a:spLocks noChangeShapeType="1"/>
            </p:cNvSpPr>
            <p:nvPr/>
          </p:nvSpPr>
          <p:spPr bwMode="auto">
            <a:xfrm>
              <a:off x="9341" y="3299"/>
              <a:ext cx="627" cy="1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60" name="Line 118"/>
            <p:cNvSpPr>
              <a:spLocks noChangeShapeType="1"/>
            </p:cNvSpPr>
            <p:nvPr/>
          </p:nvSpPr>
          <p:spPr bwMode="auto">
            <a:xfrm flipV="1">
              <a:off x="10025" y="3299"/>
              <a:ext cx="798" cy="1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61" name="Line 119"/>
            <p:cNvSpPr>
              <a:spLocks noChangeShapeType="1"/>
            </p:cNvSpPr>
            <p:nvPr/>
          </p:nvSpPr>
          <p:spPr bwMode="auto">
            <a:xfrm flipV="1">
              <a:off x="10082" y="3299"/>
              <a:ext cx="1425" cy="1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62" name="Line 120"/>
            <p:cNvSpPr>
              <a:spLocks noChangeShapeType="1"/>
            </p:cNvSpPr>
            <p:nvPr/>
          </p:nvSpPr>
          <p:spPr bwMode="auto">
            <a:xfrm>
              <a:off x="1991" y="2501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63" name="Line 121"/>
            <p:cNvSpPr>
              <a:spLocks noChangeShapeType="1"/>
            </p:cNvSpPr>
            <p:nvPr/>
          </p:nvSpPr>
          <p:spPr bwMode="auto">
            <a:xfrm>
              <a:off x="1991" y="4781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64" name="Rectangle 122"/>
            <p:cNvSpPr>
              <a:spLocks noChangeArrowheads="1"/>
            </p:cNvSpPr>
            <p:nvPr/>
          </p:nvSpPr>
          <p:spPr bwMode="auto">
            <a:xfrm>
              <a:off x="13502" y="2045"/>
              <a:ext cx="51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4565" name="Rectangle 123"/>
            <p:cNvSpPr>
              <a:spLocks noChangeArrowheads="1"/>
            </p:cNvSpPr>
            <p:nvPr/>
          </p:nvSpPr>
          <p:spPr bwMode="auto">
            <a:xfrm>
              <a:off x="13958" y="2444"/>
              <a:ext cx="39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4566" name="Rectangle 124"/>
            <p:cNvSpPr>
              <a:spLocks noChangeArrowheads="1"/>
            </p:cNvSpPr>
            <p:nvPr/>
          </p:nvSpPr>
          <p:spPr bwMode="auto">
            <a:xfrm>
              <a:off x="13160" y="2444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4567" name="Rectangle 125"/>
            <p:cNvSpPr>
              <a:spLocks noChangeArrowheads="1"/>
            </p:cNvSpPr>
            <p:nvPr/>
          </p:nvSpPr>
          <p:spPr bwMode="auto">
            <a:xfrm>
              <a:off x="12419" y="2444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4568" name="Rectangle 126"/>
            <p:cNvSpPr>
              <a:spLocks noChangeArrowheads="1"/>
            </p:cNvSpPr>
            <p:nvPr/>
          </p:nvSpPr>
          <p:spPr bwMode="auto">
            <a:xfrm>
              <a:off x="12077" y="2045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4569" name="Rectangle 127"/>
            <p:cNvSpPr>
              <a:spLocks noChangeArrowheads="1"/>
            </p:cNvSpPr>
            <p:nvPr/>
          </p:nvSpPr>
          <p:spPr bwMode="auto">
            <a:xfrm>
              <a:off x="12818" y="2045"/>
              <a:ext cx="5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75</a:t>
              </a:r>
            </a:p>
          </p:txBody>
        </p:sp>
        <p:sp>
          <p:nvSpPr>
            <p:cNvPr id="14570" name="Rectangle 128"/>
            <p:cNvSpPr>
              <a:spLocks noChangeArrowheads="1"/>
            </p:cNvSpPr>
            <p:nvPr/>
          </p:nvSpPr>
          <p:spPr bwMode="auto">
            <a:xfrm>
              <a:off x="11735" y="2444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4571" name="Rectangle 129"/>
            <p:cNvSpPr>
              <a:spLocks noChangeArrowheads="1"/>
            </p:cNvSpPr>
            <p:nvPr/>
          </p:nvSpPr>
          <p:spPr bwMode="auto">
            <a:xfrm>
              <a:off x="11507" y="2786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4572" name="Rectangle 130"/>
            <p:cNvSpPr>
              <a:spLocks noChangeArrowheads="1"/>
            </p:cNvSpPr>
            <p:nvPr/>
          </p:nvSpPr>
          <p:spPr bwMode="auto">
            <a:xfrm>
              <a:off x="10880" y="2786"/>
              <a:ext cx="45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4573" name="Rectangle 131"/>
            <p:cNvSpPr>
              <a:spLocks noChangeArrowheads="1"/>
            </p:cNvSpPr>
            <p:nvPr/>
          </p:nvSpPr>
          <p:spPr bwMode="auto">
            <a:xfrm>
              <a:off x="11165" y="2444"/>
              <a:ext cx="513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4574" name="Rectangle 132"/>
            <p:cNvSpPr>
              <a:spLocks noChangeArrowheads="1"/>
            </p:cNvSpPr>
            <p:nvPr/>
          </p:nvSpPr>
          <p:spPr bwMode="auto">
            <a:xfrm>
              <a:off x="11393" y="2045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76</a:t>
              </a:r>
            </a:p>
          </p:txBody>
        </p:sp>
        <p:sp>
          <p:nvSpPr>
            <p:cNvPr id="14575" name="Rectangle 133"/>
            <p:cNvSpPr>
              <a:spLocks noChangeArrowheads="1"/>
            </p:cNvSpPr>
            <p:nvPr/>
          </p:nvSpPr>
          <p:spPr bwMode="auto">
            <a:xfrm>
              <a:off x="10538" y="2045"/>
              <a:ext cx="39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4576" name="Rectangle 134"/>
            <p:cNvSpPr>
              <a:spLocks noChangeArrowheads="1"/>
            </p:cNvSpPr>
            <p:nvPr/>
          </p:nvSpPr>
          <p:spPr bwMode="auto">
            <a:xfrm>
              <a:off x="10652" y="2444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4577" name="Rectangle 135"/>
            <p:cNvSpPr>
              <a:spLocks noChangeArrowheads="1"/>
            </p:cNvSpPr>
            <p:nvPr/>
          </p:nvSpPr>
          <p:spPr bwMode="auto">
            <a:xfrm>
              <a:off x="10082" y="244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14578" name="Rectangle 136"/>
            <p:cNvSpPr>
              <a:spLocks noChangeArrowheads="1"/>
            </p:cNvSpPr>
            <p:nvPr/>
          </p:nvSpPr>
          <p:spPr bwMode="auto">
            <a:xfrm>
              <a:off x="9569" y="244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4579" name="Rectangle 137"/>
            <p:cNvSpPr>
              <a:spLocks noChangeArrowheads="1"/>
            </p:cNvSpPr>
            <p:nvPr/>
          </p:nvSpPr>
          <p:spPr bwMode="auto">
            <a:xfrm>
              <a:off x="8828" y="2216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4580" name="Rectangle 138"/>
            <p:cNvSpPr>
              <a:spLocks noChangeArrowheads="1"/>
            </p:cNvSpPr>
            <p:nvPr/>
          </p:nvSpPr>
          <p:spPr bwMode="auto">
            <a:xfrm>
              <a:off x="8030" y="2216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19</a:t>
              </a:r>
            </a:p>
          </p:txBody>
        </p:sp>
        <p:sp>
          <p:nvSpPr>
            <p:cNvPr id="14581" name="Rectangle 139"/>
            <p:cNvSpPr>
              <a:spLocks noChangeArrowheads="1"/>
            </p:cNvSpPr>
            <p:nvPr/>
          </p:nvSpPr>
          <p:spPr bwMode="auto">
            <a:xfrm>
              <a:off x="8372" y="2558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14582" name="Rectangle 140"/>
            <p:cNvSpPr>
              <a:spLocks noChangeArrowheads="1"/>
            </p:cNvSpPr>
            <p:nvPr/>
          </p:nvSpPr>
          <p:spPr bwMode="auto">
            <a:xfrm>
              <a:off x="8714" y="290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17</a:t>
              </a:r>
            </a:p>
          </p:txBody>
        </p:sp>
        <p:sp>
          <p:nvSpPr>
            <p:cNvPr id="14583" name="Rectangle 141"/>
            <p:cNvSpPr>
              <a:spLocks noChangeArrowheads="1"/>
            </p:cNvSpPr>
            <p:nvPr/>
          </p:nvSpPr>
          <p:spPr bwMode="auto">
            <a:xfrm>
              <a:off x="9113" y="255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14584" name="Rectangle 142"/>
            <p:cNvSpPr>
              <a:spLocks noChangeArrowheads="1"/>
            </p:cNvSpPr>
            <p:nvPr/>
          </p:nvSpPr>
          <p:spPr bwMode="auto">
            <a:xfrm>
              <a:off x="7406" y="3185"/>
              <a:ext cx="45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14585" name="Rectangle 143"/>
            <p:cNvSpPr>
              <a:spLocks noChangeArrowheads="1"/>
            </p:cNvSpPr>
            <p:nvPr/>
          </p:nvSpPr>
          <p:spPr bwMode="auto">
            <a:xfrm>
              <a:off x="7289" y="244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14586" name="Rectangle 144"/>
            <p:cNvSpPr>
              <a:spLocks noChangeArrowheads="1"/>
            </p:cNvSpPr>
            <p:nvPr/>
          </p:nvSpPr>
          <p:spPr bwMode="auto">
            <a:xfrm>
              <a:off x="7688" y="204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77</a:t>
              </a:r>
            </a:p>
          </p:txBody>
        </p:sp>
        <p:sp>
          <p:nvSpPr>
            <p:cNvPr id="14587" name="Rectangle 145"/>
            <p:cNvSpPr>
              <a:spLocks noChangeArrowheads="1"/>
            </p:cNvSpPr>
            <p:nvPr/>
          </p:nvSpPr>
          <p:spPr bwMode="auto">
            <a:xfrm>
              <a:off x="6947" y="204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4588" name="Rectangle 146"/>
            <p:cNvSpPr>
              <a:spLocks noChangeArrowheads="1"/>
            </p:cNvSpPr>
            <p:nvPr/>
          </p:nvSpPr>
          <p:spPr bwMode="auto">
            <a:xfrm>
              <a:off x="6491" y="2444"/>
              <a:ext cx="4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pl-PL" sz="800">
                <a:latin typeface="Times New Roman" pitchFamily="18" charset="0"/>
              </a:endParaRPr>
            </a:p>
          </p:txBody>
        </p:sp>
        <p:sp>
          <p:nvSpPr>
            <p:cNvPr id="14589" name="Rectangle 147"/>
            <p:cNvSpPr>
              <a:spLocks noChangeArrowheads="1"/>
            </p:cNvSpPr>
            <p:nvPr/>
          </p:nvSpPr>
          <p:spPr bwMode="auto">
            <a:xfrm>
              <a:off x="6377" y="272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4590" name="Rectangle 148"/>
            <p:cNvSpPr>
              <a:spLocks noChangeArrowheads="1"/>
            </p:cNvSpPr>
            <p:nvPr/>
          </p:nvSpPr>
          <p:spPr bwMode="auto">
            <a:xfrm>
              <a:off x="6491" y="221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14591" name="Rectangle 149"/>
            <p:cNvSpPr>
              <a:spLocks noChangeArrowheads="1"/>
            </p:cNvSpPr>
            <p:nvPr/>
          </p:nvSpPr>
          <p:spPr bwMode="auto">
            <a:xfrm>
              <a:off x="5750" y="267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14592" name="Rectangle 150"/>
            <p:cNvSpPr>
              <a:spLocks noChangeArrowheads="1"/>
            </p:cNvSpPr>
            <p:nvPr/>
          </p:nvSpPr>
          <p:spPr bwMode="auto">
            <a:xfrm>
              <a:off x="5807" y="221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14593" name="Rectangle 151"/>
            <p:cNvSpPr>
              <a:spLocks noChangeArrowheads="1"/>
            </p:cNvSpPr>
            <p:nvPr/>
          </p:nvSpPr>
          <p:spPr bwMode="auto">
            <a:xfrm>
              <a:off x="4610" y="221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14594" name="Rectangle 152"/>
            <p:cNvSpPr>
              <a:spLocks noChangeArrowheads="1"/>
            </p:cNvSpPr>
            <p:nvPr/>
          </p:nvSpPr>
          <p:spPr bwMode="auto">
            <a:xfrm>
              <a:off x="6149" y="3071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14595" name="Rectangle 153"/>
            <p:cNvSpPr>
              <a:spLocks noChangeArrowheads="1"/>
            </p:cNvSpPr>
            <p:nvPr/>
          </p:nvSpPr>
          <p:spPr bwMode="auto">
            <a:xfrm>
              <a:off x="6605" y="341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14596" name="Rectangle 154"/>
            <p:cNvSpPr>
              <a:spLocks noChangeArrowheads="1"/>
            </p:cNvSpPr>
            <p:nvPr/>
          </p:nvSpPr>
          <p:spPr bwMode="auto">
            <a:xfrm>
              <a:off x="6548" y="386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14597" name="Rectangle 155"/>
            <p:cNvSpPr>
              <a:spLocks noChangeArrowheads="1"/>
            </p:cNvSpPr>
            <p:nvPr/>
          </p:nvSpPr>
          <p:spPr bwMode="auto">
            <a:xfrm>
              <a:off x="6149" y="358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32</a:t>
              </a:r>
            </a:p>
          </p:txBody>
        </p:sp>
        <p:sp>
          <p:nvSpPr>
            <p:cNvPr id="14598" name="Rectangle 156"/>
            <p:cNvSpPr>
              <a:spLocks noChangeArrowheads="1"/>
            </p:cNvSpPr>
            <p:nvPr/>
          </p:nvSpPr>
          <p:spPr bwMode="auto">
            <a:xfrm>
              <a:off x="6149" y="4211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33</a:t>
              </a:r>
            </a:p>
          </p:txBody>
        </p:sp>
        <p:sp>
          <p:nvSpPr>
            <p:cNvPr id="14599" name="Rectangle 157"/>
            <p:cNvSpPr>
              <a:spLocks noChangeArrowheads="1"/>
            </p:cNvSpPr>
            <p:nvPr/>
          </p:nvSpPr>
          <p:spPr bwMode="auto">
            <a:xfrm>
              <a:off x="7061" y="36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4600" name="Rectangle 158"/>
            <p:cNvSpPr>
              <a:spLocks noChangeArrowheads="1"/>
            </p:cNvSpPr>
            <p:nvPr/>
          </p:nvSpPr>
          <p:spPr bwMode="auto">
            <a:xfrm>
              <a:off x="6662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34</a:t>
              </a:r>
            </a:p>
          </p:txBody>
        </p:sp>
        <p:sp>
          <p:nvSpPr>
            <p:cNvPr id="14601" name="Rectangle 159"/>
            <p:cNvSpPr>
              <a:spLocks noChangeArrowheads="1"/>
            </p:cNvSpPr>
            <p:nvPr/>
          </p:nvSpPr>
          <p:spPr bwMode="auto">
            <a:xfrm>
              <a:off x="5921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36</a:t>
              </a:r>
            </a:p>
          </p:txBody>
        </p:sp>
        <p:sp>
          <p:nvSpPr>
            <p:cNvPr id="14602" name="Rectangle 160"/>
            <p:cNvSpPr>
              <a:spLocks noChangeArrowheads="1"/>
            </p:cNvSpPr>
            <p:nvPr/>
          </p:nvSpPr>
          <p:spPr bwMode="auto">
            <a:xfrm>
              <a:off x="6719" y="483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14603" name="Rectangle 161"/>
            <p:cNvSpPr>
              <a:spLocks noChangeArrowheads="1"/>
            </p:cNvSpPr>
            <p:nvPr/>
          </p:nvSpPr>
          <p:spPr bwMode="auto">
            <a:xfrm>
              <a:off x="6263" y="495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37</a:t>
              </a:r>
            </a:p>
          </p:txBody>
        </p:sp>
        <p:sp>
          <p:nvSpPr>
            <p:cNvPr id="14604" name="Rectangle 162"/>
            <p:cNvSpPr>
              <a:spLocks noChangeArrowheads="1"/>
            </p:cNvSpPr>
            <p:nvPr/>
          </p:nvSpPr>
          <p:spPr bwMode="auto">
            <a:xfrm>
              <a:off x="5408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38</a:t>
              </a:r>
            </a:p>
          </p:txBody>
        </p:sp>
        <p:sp>
          <p:nvSpPr>
            <p:cNvPr id="14605" name="Rectangle 163"/>
            <p:cNvSpPr>
              <a:spLocks noChangeArrowheads="1"/>
            </p:cNvSpPr>
            <p:nvPr/>
          </p:nvSpPr>
          <p:spPr bwMode="auto">
            <a:xfrm>
              <a:off x="4667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39</a:t>
              </a:r>
            </a:p>
          </p:txBody>
        </p:sp>
        <p:sp>
          <p:nvSpPr>
            <p:cNvPr id="14606" name="Rectangle 164"/>
            <p:cNvSpPr>
              <a:spLocks noChangeArrowheads="1"/>
            </p:cNvSpPr>
            <p:nvPr/>
          </p:nvSpPr>
          <p:spPr bwMode="auto">
            <a:xfrm>
              <a:off x="5009" y="489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79</a:t>
              </a:r>
            </a:p>
          </p:txBody>
        </p:sp>
        <p:sp>
          <p:nvSpPr>
            <p:cNvPr id="14607" name="Rectangle 165"/>
            <p:cNvSpPr>
              <a:spLocks noChangeArrowheads="1"/>
            </p:cNvSpPr>
            <p:nvPr/>
          </p:nvSpPr>
          <p:spPr bwMode="auto">
            <a:xfrm>
              <a:off x="4382" y="489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4608" name="Rectangle 166"/>
            <p:cNvSpPr>
              <a:spLocks noChangeArrowheads="1"/>
            </p:cNvSpPr>
            <p:nvPr/>
          </p:nvSpPr>
          <p:spPr bwMode="auto">
            <a:xfrm>
              <a:off x="3983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41</a:t>
              </a:r>
            </a:p>
          </p:txBody>
        </p:sp>
        <p:sp>
          <p:nvSpPr>
            <p:cNvPr id="14609" name="Rectangle 167"/>
            <p:cNvSpPr>
              <a:spLocks noChangeArrowheads="1"/>
            </p:cNvSpPr>
            <p:nvPr/>
          </p:nvSpPr>
          <p:spPr bwMode="auto">
            <a:xfrm>
              <a:off x="3470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42</a:t>
              </a:r>
            </a:p>
          </p:txBody>
        </p:sp>
        <p:sp>
          <p:nvSpPr>
            <p:cNvPr id="14610" name="Rectangle 168"/>
            <p:cNvSpPr>
              <a:spLocks noChangeArrowheads="1"/>
            </p:cNvSpPr>
            <p:nvPr/>
          </p:nvSpPr>
          <p:spPr bwMode="auto">
            <a:xfrm>
              <a:off x="3356" y="347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43</a:t>
              </a:r>
            </a:p>
          </p:txBody>
        </p:sp>
        <p:sp>
          <p:nvSpPr>
            <p:cNvPr id="14611" name="Rectangle 169"/>
            <p:cNvSpPr>
              <a:spLocks noChangeArrowheads="1"/>
            </p:cNvSpPr>
            <p:nvPr/>
          </p:nvSpPr>
          <p:spPr bwMode="auto">
            <a:xfrm>
              <a:off x="3641" y="204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78</a:t>
              </a:r>
            </a:p>
          </p:txBody>
        </p:sp>
        <p:sp>
          <p:nvSpPr>
            <p:cNvPr id="14612" name="Rectangle 170"/>
            <p:cNvSpPr>
              <a:spLocks noChangeArrowheads="1"/>
            </p:cNvSpPr>
            <p:nvPr/>
          </p:nvSpPr>
          <p:spPr bwMode="auto">
            <a:xfrm>
              <a:off x="2786" y="204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45</a:t>
              </a:r>
            </a:p>
          </p:txBody>
        </p:sp>
        <p:sp>
          <p:nvSpPr>
            <p:cNvPr id="14613" name="Rectangle 171"/>
            <p:cNvSpPr>
              <a:spLocks noChangeArrowheads="1"/>
            </p:cNvSpPr>
            <p:nvPr/>
          </p:nvSpPr>
          <p:spPr bwMode="auto">
            <a:xfrm>
              <a:off x="2900" y="244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46</a:t>
              </a:r>
            </a:p>
          </p:txBody>
        </p:sp>
        <p:sp>
          <p:nvSpPr>
            <p:cNvPr id="14614" name="Rectangle 172"/>
            <p:cNvSpPr>
              <a:spLocks noChangeArrowheads="1"/>
            </p:cNvSpPr>
            <p:nvPr/>
          </p:nvSpPr>
          <p:spPr bwMode="auto">
            <a:xfrm>
              <a:off x="3470" y="244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44</a:t>
              </a:r>
            </a:p>
          </p:txBody>
        </p:sp>
        <p:sp>
          <p:nvSpPr>
            <p:cNvPr id="14615" name="Rectangle 173"/>
            <p:cNvSpPr>
              <a:spLocks noChangeArrowheads="1"/>
            </p:cNvSpPr>
            <p:nvPr/>
          </p:nvSpPr>
          <p:spPr bwMode="auto">
            <a:xfrm>
              <a:off x="2900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57</a:t>
              </a:r>
            </a:p>
          </p:txBody>
        </p:sp>
        <p:sp>
          <p:nvSpPr>
            <p:cNvPr id="14616" name="Rectangle 174"/>
            <p:cNvSpPr>
              <a:spLocks noChangeArrowheads="1"/>
            </p:cNvSpPr>
            <p:nvPr/>
          </p:nvSpPr>
          <p:spPr bwMode="auto">
            <a:xfrm>
              <a:off x="2273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58</a:t>
              </a:r>
            </a:p>
          </p:txBody>
        </p:sp>
        <p:sp>
          <p:nvSpPr>
            <p:cNvPr id="14617" name="Rectangle 175"/>
            <p:cNvSpPr>
              <a:spLocks noChangeArrowheads="1"/>
            </p:cNvSpPr>
            <p:nvPr/>
          </p:nvSpPr>
          <p:spPr bwMode="auto">
            <a:xfrm>
              <a:off x="7973" y="512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67</a:t>
              </a:r>
            </a:p>
          </p:txBody>
        </p:sp>
        <p:sp>
          <p:nvSpPr>
            <p:cNvPr id="14618" name="Rectangle 176"/>
            <p:cNvSpPr>
              <a:spLocks noChangeArrowheads="1"/>
            </p:cNvSpPr>
            <p:nvPr/>
          </p:nvSpPr>
          <p:spPr bwMode="auto">
            <a:xfrm>
              <a:off x="7745" y="483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68</a:t>
              </a:r>
            </a:p>
          </p:txBody>
        </p:sp>
        <p:sp>
          <p:nvSpPr>
            <p:cNvPr id="14619" name="Rectangle 177"/>
            <p:cNvSpPr>
              <a:spLocks noChangeArrowheads="1"/>
            </p:cNvSpPr>
            <p:nvPr/>
          </p:nvSpPr>
          <p:spPr bwMode="auto">
            <a:xfrm>
              <a:off x="7802" y="449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69</a:t>
              </a:r>
            </a:p>
          </p:txBody>
        </p:sp>
        <p:sp>
          <p:nvSpPr>
            <p:cNvPr id="14620" name="Rectangle 178"/>
            <p:cNvSpPr>
              <a:spLocks noChangeArrowheads="1"/>
            </p:cNvSpPr>
            <p:nvPr/>
          </p:nvSpPr>
          <p:spPr bwMode="auto">
            <a:xfrm>
              <a:off x="8315" y="404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70</a:t>
              </a:r>
            </a:p>
          </p:txBody>
        </p:sp>
        <p:sp>
          <p:nvSpPr>
            <p:cNvPr id="14621" name="Rectangle 179"/>
            <p:cNvSpPr>
              <a:spLocks noChangeArrowheads="1"/>
            </p:cNvSpPr>
            <p:nvPr/>
          </p:nvSpPr>
          <p:spPr bwMode="auto">
            <a:xfrm>
              <a:off x="9512" y="36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71</a:t>
              </a:r>
            </a:p>
          </p:txBody>
        </p:sp>
        <p:sp>
          <p:nvSpPr>
            <p:cNvPr id="14622" name="Rectangle 180"/>
            <p:cNvSpPr>
              <a:spLocks noChangeArrowheads="1"/>
            </p:cNvSpPr>
            <p:nvPr/>
          </p:nvSpPr>
          <p:spPr bwMode="auto">
            <a:xfrm>
              <a:off x="10139" y="36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72</a:t>
              </a:r>
            </a:p>
          </p:txBody>
        </p:sp>
        <p:sp>
          <p:nvSpPr>
            <p:cNvPr id="14623" name="Rectangle 181"/>
            <p:cNvSpPr>
              <a:spLocks noChangeArrowheads="1"/>
            </p:cNvSpPr>
            <p:nvPr/>
          </p:nvSpPr>
          <p:spPr bwMode="auto">
            <a:xfrm>
              <a:off x="10880" y="36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73</a:t>
              </a:r>
            </a:p>
          </p:txBody>
        </p:sp>
        <p:sp>
          <p:nvSpPr>
            <p:cNvPr id="14624" name="Oval 182"/>
            <p:cNvSpPr>
              <a:spLocks noChangeArrowheads="1"/>
            </p:cNvSpPr>
            <p:nvPr/>
          </p:nvSpPr>
          <p:spPr bwMode="auto">
            <a:xfrm>
              <a:off x="2786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25" name="Oval 183"/>
            <p:cNvSpPr>
              <a:spLocks noChangeArrowheads="1"/>
            </p:cNvSpPr>
            <p:nvPr/>
          </p:nvSpPr>
          <p:spPr bwMode="auto">
            <a:xfrm>
              <a:off x="3413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26" name="Oval 184"/>
            <p:cNvSpPr>
              <a:spLocks noChangeArrowheads="1"/>
            </p:cNvSpPr>
            <p:nvPr/>
          </p:nvSpPr>
          <p:spPr bwMode="auto">
            <a:xfrm>
              <a:off x="4040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27" name="Oval 185"/>
            <p:cNvSpPr>
              <a:spLocks noChangeArrowheads="1"/>
            </p:cNvSpPr>
            <p:nvPr/>
          </p:nvSpPr>
          <p:spPr bwMode="auto">
            <a:xfrm>
              <a:off x="4667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28" name="Oval 186"/>
            <p:cNvSpPr>
              <a:spLocks noChangeArrowheads="1"/>
            </p:cNvSpPr>
            <p:nvPr/>
          </p:nvSpPr>
          <p:spPr bwMode="auto">
            <a:xfrm>
              <a:off x="5294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29" name="Oval 187"/>
            <p:cNvSpPr>
              <a:spLocks noChangeArrowheads="1"/>
            </p:cNvSpPr>
            <p:nvPr/>
          </p:nvSpPr>
          <p:spPr bwMode="auto">
            <a:xfrm>
              <a:off x="5921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0" name="Oval 188"/>
            <p:cNvSpPr>
              <a:spLocks noChangeArrowheads="1"/>
            </p:cNvSpPr>
            <p:nvPr/>
          </p:nvSpPr>
          <p:spPr bwMode="auto">
            <a:xfrm>
              <a:off x="6548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1" name="Oval 189"/>
            <p:cNvSpPr>
              <a:spLocks noChangeArrowheads="1"/>
            </p:cNvSpPr>
            <p:nvPr/>
          </p:nvSpPr>
          <p:spPr bwMode="auto">
            <a:xfrm>
              <a:off x="7175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2" name="Oval 190"/>
            <p:cNvSpPr>
              <a:spLocks noChangeArrowheads="1"/>
            </p:cNvSpPr>
            <p:nvPr/>
          </p:nvSpPr>
          <p:spPr bwMode="auto">
            <a:xfrm>
              <a:off x="7802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3" name="Oval 191"/>
            <p:cNvSpPr>
              <a:spLocks noChangeArrowheads="1"/>
            </p:cNvSpPr>
            <p:nvPr/>
          </p:nvSpPr>
          <p:spPr bwMode="auto">
            <a:xfrm>
              <a:off x="8432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4" name="Oval 192"/>
            <p:cNvSpPr>
              <a:spLocks noChangeArrowheads="1"/>
            </p:cNvSpPr>
            <p:nvPr/>
          </p:nvSpPr>
          <p:spPr bwMode="auto">
            <a:xfrm>
              <a:off x="9056" y="609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5" name="Line 193"/>
            <p:cNvSpPr>
              <a:spLocks noChangeShapeType="1"/>
            </p:cNvSpPr>
            <p:nvPr/>
          </p:nvSpPr>
          <p:spPr bwMode="auto">
            <a:xfrm>
              <a:off x="2900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6" name="Line 194"/>
            <p:cNvSpPr>
              <a:spLocks noChangeShapeType="1"/>
            </p:cNvSpPr>
            <p:nvPr/>
          </p:nvSpPr>
          <p:spPr bwMode="auto">
            <a:xfrm>
              <a:off x="3527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7" name="Line 195"/>
            <p:cNvSpPr>
              <a:spLocks noChangeShapeType="1"/>
            </p:cNvSpPr>
            <p:nvPr/>
          </p:nvSpPr>
          <p:spPr bwMode="auto">
            <a:xfrm>
              <a:off x="4157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8" name="Line 196"/>
            <p:cNvSpPr>
              <a:spLocks noChangeShapeType="1"/>
            </p:cNvSpPr>
            <p:nvPr/>
          </p:nvSpPr>
          <p:spPr bwMode="auto">
            <a:xfrm>
              <a:off x="4781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39" name="Line 197"/>
            <p:cNvSpPr>
              <a:spLocks noChangeShapeType="1"/>
            </p:cNvSpPr>
            <p:nvPr/>
          </p:nvSpPr>
          <p:spPr bwMode="auto">
            <a:xfrm>
              <a:off x="5408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0" name="Line 198"/>
            <p:cNvSpPr>
              <a:spLocks noChangeShapeType="1"/>
            </p:cNvSpPr>
            <p:nvPr/>
          </p:nvSpPr>
          <p:spPr bwMode="auto">
            <a:xfrm>
              <a:off x="6035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1" name="Line 199"/>
            <p:cNvSpPr>
              <a:spLocks noChangeShapeType="1"/>
            </p:cNvSpPr>
            <p:nvPr/>
          </p:nvSpPr>
          <p:spPr bwMode="auto">
            <a:xfrm>
              <a:off x="6662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2" name="Line 200"/>
            <p:cNvSpPr>
              <a:spLocks noChangeShapeType="1"/>
            </p:cNvSpPr>
            <p:nvPr/>
          </p:nvSpPr>
          <p:spPr bwMode="auto">
            <a:xfrm>
              <a:off x="7286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3" name="Line 201"/>
            <p:cNvSpPr>
              <a:spLocks noChangeShapeType="1"/>
            </p:cNvSpPr>
            <p:nvPr/>
          </p:nvSpPr>
          <p:spPr bwMode="auto">
            <a:xfrm>
              <a:off x="7916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4" name="Line 202"/>
            <p:cNvSpPr>
              <a:spLocks noChangeShapeType="1"/>
            </p:cNvSpPr>
            <p:nvPr/>
          </p:nvSpPr>
          <p:spPr bwMode="auto">
            <a:xfrm>
              <a:off x="8543" y="614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45" name="Rectangle 203"/>
            <p:cNvSpPr>
              <a:spLocks noChangeArrowheads="1"/>
            </p:cNvSpPr>
            <p:nvPr/>
          </p:nvSpPr>
          <p:spPr bwMode="auto">
            <a:xfrm>
              <a:off x="2900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56</a:t>
              </a:r>
            </a:p>
          </p:txBody>
        </p:sp>
        <p:sp>
          <p:nvSpPr>
            <p:cNvPr id="14646" name="Rectangle 204"/>
            <p:cNvSpPr>
              <a:spLocks noChangeArrowheads="1"/>
            </p:cNvSpPr>
            <p:nvPr/>
          </p:nvSpPr>
          <p:spPr bwMode="auto">
            <a:xfrm>
              <a:off x="3527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55</a:t>
              </a:r>
            </a:p>
          </p:txBody>
        </p:sp>
        <p:sp>
          <p:nvSpPr>
            <p:cNvPr id="14647" name="Rectangle 205"/>
            <p:cNvSpPr>
              <a:spLocks noChangeArrowheads="1"/>
            </p:cNvSpPr>
            <p:nvPr/>
          </p:nvSpPr>
          <p:spPr bwMode="auto">
            <a:xfrm>
              <a:off x="4154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54</a:t>
              </a:r>
            </a:p>
          </p:txBody>
        </p:sp>
        <p:sp>
          <p:nvSpPr>
            <p:cNvPr id="14648" name="Rectangle 206"/>
            <p:cNvSpPr>
              <a:spLocks noChangeArrowheads="1"/>
            </p:cNvSpPr>
            <p:nvPr/>
          </p:nvSpPr>
          <p:spPr bwMode="auto">
            <a:xfrm>
              <a:off x="4781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53</a:t>
              </a:r>
            </a:p>
          </p:txBody>
        </p:sp>
        <p:sp>
          <p:nvSpPr>
            <p:cNvPr id="14649" name="Rectangle 207"/>
            <p:cNvSpPr>
              <a:spLocks noChangeArrowheads="1"/>
            </p:cNvSpPr>
            <p:nvPr/>
          </p:nvSpPr>
          <p:spPr bwMode="auto">
            <a:xfrm>
              <a:off x="5408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52</a:t>
              </a:r>
            </a:p>
          </p:txBody>
        </p:sp>
        <p:sp>
          <p:nvSpPr>
            <p:cNvPr id="14650" name="Rectangle 208"/>
            <p:cNvSpPr>
              <a:spLocks noChangeArrowheads="1"/>
            </p:cNvSpPr>
            <p:nvPr/>
          </p:nvSpPr>
          <p:spPr bwMode="auto">
            <a:xfrm>
              <a:off x="6035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51</a:t>
              </a:r>
            </a:p>
          </p:txBody>
        </p:sp>
        <p:sp>
          <p:nvSpPr>
            <p:cNvPr id="14651" name="Rectangle 209"/>
            <p:cNvSpPr>
              <a:spLocks noChangeArrowheads="1"/>
            </p:cNvSpPr>
            <p:nvPr/>
          </p:nvSpPr>
          <p:spPr bwMode="auto">
            <a:xfrm>
              <a:off x="6662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4652" name="Rectangle 210"/>
            <p:cNvSpPr>
              <a:spLocks noChangeArrowheads="1"/>
            </p:cNvSpPr>
            <p:nvPr/>
          </p:nvSpPr>
          <p:spPr bwMode="auto">
            <a:xfrm>
              <a:off x="7289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49</a:t>
              </a:r>
            </a:p>
          </p:txBody>
        </p:sp>
        <p:sp>
          <p:nvSpPr>
            <p:cNvPr id="14653" name="Rectangle 211"/>
            <p:cNvSpPr>
              <a:spLocks noChangeArrowheads="1"/>
            </p:cNvSpPr>
            <p:nvPr/>
          </p:nvSpPr>
          <p:spPr bwMode="auto">
            <a:xfrm>
              <a:off x="7916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48</a:t>
              </a:r>
            </a:p>
          </p:txBody>
        </p:sp>
        <p:sp>
          <p:nvSpPr>
            <p:cNvPr id="14654" name="Rectangle 212"/>
            <p:cNvSpPr>
              <a:spLocks noChangeArrowheads="1"/>
            </p:cNvSpPr>
            <p:nvPr/>
          </p:nvSpPr>
          <p:spPr bwMode="auto">
            <a:xfrm>
              <a:off x="8543" y="586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47</a:t>
              </a:r>
            </a:p>
          </p:txBody>
        </p:sp>
        <p:sp>
          <p:nvSpPr>
            <p:cNvPr id="14655" name="Line 213"/>
            <p:cNvSpPr>
              <a:spLocks noChangeShapeType="1"/>
            </p:cNvSpPr>
            <p:nvPr/>
          </p:nvSpPr>
          <p:spPr bwMode="auto">
            <a:xfrm flipV="1">
              <a:off x="9170" y="5978"/>
              <a:ext cx="22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56" name="Line 214"/>
            <p:cNvSpPr>
              <a:spLocks noChangeShapeType="1"/>
            </p:cNvSpPr>
            <p:nvPr/>
          </p:nvSpPr>
          <p:spPr bwMode="auto">
            <a:xfrm>
              <a:off x="9170" y="6149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57" name="Oval 215"/>
            <p:cNvSpPr>
              <a:spLocks noChangeArrowheads="1"/>
            </p:cNvSpPr>
            <p:nvPr/>
          </p:nvSpPr>
          <p:spPr bwMode="auto">
            <a:xfrm>
              <a:off x="2786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58" name="Oval 216"/>
            <p:cNvSpPr>
              <a:spLocks noChangeArrowheads="1"/>
            </p:cNvSpPr>
            <p:nvPr/>
          </p:nvSpPr>
          <p:spPr bwMode="auto">
            <a:xfrm>
              <a:off x="2159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59" name="Oval 217"/>
            <p:cNvSpPr>
              <a:spLocks noChangeArrowheads="1"/>
            </p:cNvSpPr>
            <p:nvPr/>
          </p:nvSpPr>
          <p:spPr bwMode="auto">
            <a:xfrm>
              <a:off x="3584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0" name="Oval 218"/>
            <p:cNvSpPr>
              <a:spLocks noChangeArrowheads="1"/>
            </p:cNvSpPr>
            <p:nvPr/>
          </p:nvSpPr>
          <p:spPr bwMode="auto">
            <a:xfrm>
              <a:off x="4439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1" name="Oval 219"/>
            <p:cNvSpPr>
              <a:spLocks noChangeArrowheads="1"/>
            </p:cNvSpPr>
            <p:nvPr/>
          </p:nvSpPr>
          <p:spPr bwMode="auto">
            <a:xfrm>
              <a:off x="5237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2" name="Oval 220"/>
            <p:cNvSpPr>
              <a:spLocks noChangeArrowheads="1"/>
            </p:cNvSpPr>
            <p:nvPr/>
          </p:nvSpPr>
          <p:spPr bwMode="auto">
            <a:xfrm>
              <a:off x="6035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3" name="Oval 221"/>
            <p:cNvSpPr>
              <a:spLocks noChangeArrowheads="1"/>
            </p:cNvSpPr>
            <p:nvPr/>
          </p:nvSpPr>
          <p:spPr bwMode="auto">
            <a:xfrm>
              <a:off x="6776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4" name="Oval 222"/>
            <p:cNvSpPr>
              <a:spLocks noChangeArrowheads="1"/>
            </p:cNvSpPr>
            <p:nvPr/>
          </p:nvSpPr>
          <p:spPr bwMode="auto">
            <a:xfrm>
              <a:off x="7517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5" name="Oval 223"/>
            <p:cNvSpPr>
              <a:spLocks noChangeArrowheads="1"/>
            </p:cNvSpPr>
            <p:nvPr/>
          </p:nvSpPr>
          <p:spPr bwMode="auto">
            <a:xfrm>
              <a:off x="8315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6" name="Line 224"/>
            <p:cNvSpPr>
              <a:spLocks noChangeShapeType="1"/>
            </p:cNvSpPr>
            <p:nvPr/>
          </p:nvSpPr>
          <p:spPr bwMode="auto">
            <a:xfrm>
              <a:off x="2273" y="6605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7" name="Line 225"/>
            <p:cNvSpPr>
              <a:spLocks noChangeShapeType="1"/>
            </p:cNvSpPr>
            <p:nvPr/>
          </p:nvSpPr>
          <p:spPr bwMode="auto">
            <a:xfrm>
              <a:off x="2900" y="6605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8" name="Line 226"/>
            <p:cNvSpPr>
              <a:spLocks noChangeShapeType="1"/>
            </p:cNvSpPr>
            <p:nvPr/>
          </p:nvSpPr>
          <p:spPr bwMode="auto">
            <a:xfrm>
              <a:off x="3698" y="6605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69" name="Line 227"/>
            <p:cNvSpPr>
              <a:spLocks noChangeShapeType="1"/>
            </p:cNvSpPr>
            <p:nvPr/>
          </p:nvSpPr>
          <p:spPr bwMode="auto">
            <a:xfrm>
              <a:off x="4553" y="6605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70" name="Line 228"/>
            <p:cNvSpPr>
              <a:spLocks noChangeShapeType="1"/>
            </p:cNvSpPr>
            <p:nvPr/>
          </p:nvSpPr>
          <p:spPr bwMode="auto">
            <a:xfrm>
              <a:off x="5351" y="6605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71" name="Line 229"/>
            <p:cNvSpPr>
              <a:spLocks noChangeShapeType="1"/>
            </p:cNvSpPr>
            <p:nvPr/>
          </p:nvSpPr>
          <p:spPr bwMode="auto">
            <a:xfrm>
              <a:off x="6149" y="6605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72" name="Line 230"/>
            <p:cNvSpPr>
              <a:spLocks noChangeShapeType="1"/>
            </p:cNvSpPr>
            <p:nvPr/>
          </p:nvSpPr>
          <p:spPr bwMode="auto">
            <a:xfrm>
              <a:off x="6890" y="6605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73" name="Line 231"/>
            <p:cNvSpPr>
              <a:spLocks noChangeShapeType="1"/>
            </p:cNvSpPr>
            <p:nvPr/>
          </p:nvSpPr>
          <p:spPr bwMode="auto">
            <a:xfrm>
              <a:off x="7631" y="6605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74" name="Rectangle 232"/>
            <p:cNvSpPr>
              <a:spLocks noChangeArrowheads="1"/>
            </p:cNvSpPr>
            <p:nvPr/>
          </p:nvSpPr>
          <p:spPr bwMode="auto">
            <a:xfrm>
              <a:off x="2273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66</a:t>
              </a:r>
            </a:p>
          </p:txBody>
        </p:sp>
        <p:sp>
          <p:nvSpPr>
            <p:cNvPr id="14675" name="Rectangle 233"/>
            <p:cNvSpPr>
              <a:spLocks noChangeArrowheads="1"/>
            </p:cNvSpPr>
            <p:nvPr/>
          </p:nvSpPr>
          <p:spPr bwMode="auto">
            <a:xfrm>
              <a:off x="2957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65</a:t>
              </a:r>
            </a:p>
          </p:txBody>
        </p:sp>
        <p:sp>
          <p:nvSpPr>
            <p:cNvPr id="14676" name="Rectangle 234"/>
            <p:cNvSpPr>
              <a:spLocks noChangeArrowheads="1"/>
            </p:cNvSpPr>
            <p:nvPr/>
          </p:nvSpPr>
          <p:spPr bwMode="auto">
            <a:xfrm>
              <a:off x="6206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61</a:t>
              </a:r>
            </a:p>
          </p:txBody>
        </p:sp>
        <p:sp>
          <p:nvSpPr>
            <p:cNvPr id="14677" name="Rectangle 235"/>
            <p:cNvSpPr>
              <a:spLocks noChangeArrowheads="1"/>
            </p:cNvSpPr>
            <p:nvPr/>
          </p:nvSpPr>
          <p:spPr bwMode="auto">
            <a:xfrm>
              <a:off x="4667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63</a:t>
              </a:r>
            </a:p>
          </p:txBody>
        </p:sp>
        <p:sp>
          <p:nvSpPr>
            <p:cNvPr id="14678" name="Rectangle 236"/>
            <p:cNvSpPr>
              <a:spLocks noChangeArrowheads="1"/>
            </p:cNvSpPr>
            <p:nvPr/>
          </p:nvSpPr>
          <p:spPr bwMode="auto">
            <a:xfrm>
              <a:off x="5408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62</a:t>
              </a:r>
            </a:p>
          </p:txBody>
        </p:sp>
        <p:sp>
          <p:nvSpPr>
            <p:cNvPr id="14679" name="Rectangle 237"/>
            <p:cNvSpPr>
              <a:spLocks noChangeArrowheads="1"/>
            </p:cNvSpPr>
            <p:nvPr/>
          </p:nvSpPr>
          <p:spPr bwMode="auto">
            <a:xfrm>
              <a:off x="3812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64</a:t>
              </a:r>
            </a:p>
          </p:txBody>
        </p:sp>
        <p:sp>
          <p:nvSpPr>
            <p:cNvPr id="14680" name="Rectangle 238"/>
            <p:cNvSpPr>
              <a:spLocks noChangeArrowheads="1"/>
            </p:cNvSpPr>
            <p:nvPr/>
          </p:nvSpPr>
          <p:spPr bwMode="auto">
            <a:xfrm>
              <a:off x="6947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14681" name="Rectangle 239"/>
            <p:cNvSpPr>
              <a:spLocks noChangeArrowheads="1"/>
            </p:cNvSpPr>
            <p:nvPr/>
          </p:nvSpPr>
          <p:spPr bwMode="auto">
            <a:xfrm>
              <a:off x="7745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59</a:t>
              </a:r>
            </a:p>
          </p:txBody>
        </p:sp>
        <p:sp>
          <p:nvSpPr>
            <p:cNvPr id="14682" name="Rectangle 240"/>
            <p:cNvSpPr>
              <a:spLocks noChangeArrowheads="1"/>
            </p:cNvSpPr>
            <p:nvPr/>
          </p:nvSpPr>
          <p:spPr bwMode="auto">
            <a:xfrm>
              <a:off x="2273" y="221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47</a:t>
              </a:r>
            </a:p>
          </p:txBody>
        </p:sp>
        <p:sp>
          <p:nvSpPr>
            <p:cNvPr id="14683" name="Oval 241"/>
            <p:cNvSpPr>
              <a:spLocks noChangeArrowheads="1"/>
            </p:cNvSpPr>
            <p:nvPr/>
          </p:nvSpPr>
          <p:spPr bwMode="auto">
            <a:xfrm>
              <a:off x="9056" y="65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84" name="Line 242"/>
            <p:cNvSpPr>
              <a:spLocks noChangeShapeType="1"/>
            </p:cNvSpPr>
            <p:nvPr/>
          </p:nvSpPr>
          <p:spPr bwMode="auto">
            <a:xfrm>
              <a:off x="8429" y="6605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85" name="Rectangle 243"/>
            <p:cNvSpPr>
              <a:spLocks noChangeArrowheads="1"/>
            </p:cNvSpPr>
            <p:nvPr/>
          </p:nvSpPr>
          <p:spPr bwMode="auto">
            <a:xfrm>
              <a:off x="8486" y="632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58</a:t>
              </a:r>
            </a:p>
          </p:txBody>
        </p:sp>
        <p:sp>
          <p:nvSpPr>
            <p:cNvPr id="14686" name="Line 244"/>
            <p:cNvSpPr>
              <a:spLocks noChangeShapeType="1"/>
            </p:cNvSpPr>
            <p:nvPr/>
          </p:nvSpPr>
          <p:spPr bwMode="auto">
            <a:xfrm>
              <a:off x="9170" y="6605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87" name="Rectangle 245"/>
            <p:cNvSpPr>
              <a:spLocks noChangeArrowheads="1"/>
            </p:cNvSpPr>
            <p:nvPr/>
          </p:nvSpPr>
          <p:spPr bwMode="auto">
            <a:xfrm>
              <a:off x="2615" y="6203"/>
              <a:ext cx="57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jaz</a:t>
              </a:r>
            </a:p>
          </p:txBody>
        </p:sp>
        <p:sp>
          <p:nvSpPr>
            <p:cNvPr id="14688" name="Line 246"/>
            <p:cNvSpPr>
              <a:spLocks noChangeShapeType="1"/>
            </p:cNvSpPr>
            <p:nvPr/>
          </p:nvSpPr>
          <p:spPr bwMode="auto">
            <a:xfrm>
              <a:off x="2843" y="6434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89" name="Line 247"/>
            <p:cNvSpPr>
              <a:spLocks noChangeShapeType="1"/>
            </p:cNvSpPr>
            <p:nvPr/>
          </p:nvSpPr>
          <p:spPr bwMode="auto">
            <a:xfrm>
              <a:off x="2843" y="6206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90" name="Rectangle 248"/>
            <p:cNvSpPr>
              <a:spLocks noChangeArrowheads="1"/>
            </p:cNvSpPr>
            <p:nvPr/>
          </p:nvSpPr>
          <p:spPr bwMode="auto">
            <a:xfrm>
              <a:off x="2159" y="7460"/>
              <a:ext cx="1197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1200">
                  <a:latin typeface="Times New Roman" pitchFamily="18" charset="0"/>
                </a:rPr>
                <a:t>Legenda:</a:t>
              </a:r>
            </a:p>
          </p:txBody>
        </p:sp>
        <p:sp>
          <p:nvSpPr>
            <p:cNvPr id="14691" name="Oval 249"/>
            <p:cNvSpPr>
              <a:spLocks noChangeArrowheads="1"/>
            </p:cNvSpPr>
            <p:nvPr/>
          </p:nvSpPr>
          <p:spPr bwMode="auto">
            <a:xfrm>
              <a:off x="2620" y="808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92" name="Rectangle 250"/>
            <p:cNvSpPr>
              <a:spLocks noChangeArrowheads="1"/>
            </p:cNvSpPr>
            <p:nvPr/>
          </p:nvSpPr>
          <p:spPr bwMode="auto">
            <a:xfrm>
              <a:off x="3128" y="7916"/>
              <a:ext cx="159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1200">
                  <a:latin typeface="Times New Roman" pitchFamily="18" charset="0"/>
                </a:rPr>
                <a:t>  węzły sieci</a:t>
              </a:r>
            </a:p>
          </p:txBody>
        </p:sp>
        <p:sp>
          <p:nvSpPr>
            <p:cNvPr id="14693" name="Line 251"/>
            <p:cNvSpPr>
              <a:spLocks noChangeShapeType="1"/>
            </p:cNvSpPr>
            <p:nvPr/>
          </p:nvSpPr>
          <p:spPr bwMode="auto">
            <a:xfrm>
              <a:off x="2400" y="8655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94" name="Rectangle 252"/>
            <p:cNvSpPr>
              <a:spLocks noChangeArrowheads="1"/>
            </p:cNvSpPr>
            <p:nvPr/>
          </p:nvSpPr>
          <p:spPr bwMode="auto">
            <a:xfrm>
              <a:off x="3247" y="8312"/>
              <a:ext cx="4327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1200">
                  <a:latin typeface="Times New Roman" pitchFamily="18" charset="0"/>
                </a:rPr>
                <a:t>odcinki sieci z numerami oraz przyjętym dodatnim kierunkiem przepływu</a:t>
              </a:r>
            </a:p>
          </p:txBody>
        </p:sp>
        <p:sp>
          <p:nvSpPr>
            <p:cNvPr id="14695" name="Rectangle 253"/>
            <p:cNvSpPr>
              <a:spLocks noChangeArrowheads="1"/>
            </p:cNvSpPr>
            <p:nvPr/>
          </p:nvSpPr>
          <p:spPr bwMode="auto">
            <a:xfrm>
              <a:off x="2444" y="837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4696" name="Line 254"/>
            <p:cNvSpPr>
              <a:spLocks noChangeShapeType="1"/>
            </p:cNvSpPr>
            <p:nvPr/>
          </p:nvSpPr>
          <p:spPr bwMode="auto">
            <a:xfrm>
              <a:off x="2387" y="9227"/>
              <a:ext cx="6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97" name="Rectangle 255"/>
            <p:cNvSpPr>
              <a:spLocks noChangeArrowheads="1"/>
            </p:cNvSpPr>
            <p:nvPr/>
          </p:nvSpPr>
          <p:spPr bwMode="auto">
            <a:xfrm>
              <a:off x="3185" y="8999"/>
              <a:ext cx="228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1200">
                  <a:latin typeface="Times New Roman" pitchFamily="18" charset="0"/>
                </a:rPr>
                <a:t> granica jez. Dąbie</a:t>
              </a:r>
            </a:p>
          </p:txBody>
        </p:sp>
        <p:sp>
          <p:nvSpPr>
            <p:cNvPr id="14698" name="Rectangle 256"/>
            <p:cNvSpPr>
              <a:spLocks noChangeArrowheads="1"/>
            </p:cNvSpPr>
            <p:nvPr/>
          </p:nvSpPr>
          <p:spPr bwMode="auto">
            <a:xfrm>
              <a:off x="3247" y="9454"/>
              <a:ext cx="4327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1200">
                  <a:latin typeface="Times New Roman" pitchFamily="18" charset="0"/>
                </a:rPr>
                <a:t>obliczeniowe odcinki sieci modelujące</a:t>
              </a:r>
            </a:p>
            <a:p>
              <a:pPr eaLnBrk="0" hangingPunct="0"/>
              <a:r>
                <a:rPr lang="pl-PL" sz="1200">
                  <a:latin typeface="Times New Roman" pitchFamily="18" charset="0"/>
                </a:rPr>
                <a:t>ruch wody w jeziorze</a:t>
              </a:r>
            </a:p>
          </p:txBody>
        </p:sp>
        <p:sp>
          <p:nvSpPr>
            <p:cNvPr id="14699" name="Line 257"/>
            <p:cNvSpPr>
              <a:spLocks noChangeShapeType="1"/>
            </p:cNvSpPr>
            <p:nvPr/>
          </p:nvSpPr>
          <p:spPr bwMode="auto">
            <a:xfrm>
              <a:off x="2387" y="9797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700" name="Rectangle 258"/>
            <p:cNvSpPr>
              <a:spLocks noChangeArrowheads="1"/>
            </p:cNvSpPr>
            <p:nvPr/>
          </p:nvSpPr>
          <p:spPr bwMode="auto">
            <a:xfrm>
              <a:off x="2506" y="9511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>
                  <a:latin typeface="Times New Roman" pitchFamily="18" charset="0"/>
                </a:rPr>
                <a:t>72</a:t>
              </a:r>
            </a:p>
          </p:txBody>
        </p:sp>
      </p:grpSp>
      <p:graphicFrame>
        <p:nvGraphicFramePr>
          <p:cNvPr id="10617" name="Group 377"/>
          <p:cNvGraphicFramePr>
            <a:graphicFrameLocks noGrp="1"/>
          </p:cNvGraphicFramePr>
          <p:nvPr/>
        </p:nvGraphicFramePr>
        <p:xfrm>
          <a:off x="5486400" y="2420938"/>
          <a:ext cx="3657600" cy="4484688"/>
        </p:xfrm>
        <a:graphic>
          <a:graphicData uri="http://schemas.openxmlformats.org/drawingml/2006/table">
            <a:tbl>
              <a:tblPr/>
              <a:tblGrid>
                <a:gridCol w="1295400"/>
                <a:gridCol w="533400"/>
                <a:gridCol w="1219200"/>
                <a:gridCol w="609600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Nazwa odcinka</a:t>
                      </a:r>
                    </a:p>
                  </a:txBody>
                  <a:tcPr marL="76200" marR="7620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Nazwa odcinka 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Roztoka Odrzańska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Most Długi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Policki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2,74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PBH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Szeroki Nurt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Pucka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Mijanka Policka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Zielony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Wietlina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5,75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Przekop Parnicki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Domiąża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Parnica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27,32,33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Iński Nurt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Wrocławski + Duńczyca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28,30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Nurt Skolwiński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9,76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Mienia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Mewia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Dąbski Nurt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Babina + Czepina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Dąbska Struga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Żurawia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Regalica 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36,38,39,41,42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Czajcza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13,14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Cegielinka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40,79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Gryfia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Skośnica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Przekop Mieleński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16,29,31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Kurowska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44,46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Orli Przesmyk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Kurowski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45,78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Grabowski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Zachodnia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 – 56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Zbożowa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Wschodnia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– 65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 Wały Chrobrego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20,77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Odra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Kanał Grodzki</a:t>
                      </a:r>
                    </a:p>
                  </a:txBody>
                  <a:tcPr marL="76200" marR="7620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Jezioro Dąbie</a:t>
                      </a: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67 - 73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6" name="Text Box 366"/>
          <p:cNvSpPr txBox="1">
            <a:spLocks noChangeArrowheads="1"/>
          </p:cNvSpPr>
          <p:nvPr/>
        </p:nvSpPr>
        <p:spPr bwMode="auto">
          <a:xfrm>
            <a:off x="749300" y="59309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latin typeface="Times New Roman" pitchFamily="18" charset="0"/>
              </a:rPr>
              <a:t>Schemat sieci rzecznej dolnej Odry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65138" y="550863"/>
          <a:ext cx="8083550" cy="5661025"/>
        </p:xfrm>
        <a:graphic>
          <a:graphicData uri="http://schemas.openxmlformats.org/presentationml/2006/ole">
            <p:oleObj spid="_x0000_s53250" name="Wykres" r:id="rId3" imgW="3609979" imgH="2524015" progId="Excel.Sheet.8">
              <p:embed/>
            </p:oleObj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56100" y="61658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latin typeface="Times New Roman" pitchFamily="18" charset="0"/>
              </a:rPr>
              <a:t>Q [m</a:t>
            </a:r>
            <a:r>
              <a:rPr lang="pl-PL" b="1" baseline="30000">
                <a:latin typeface="Times New Roman" pitchFamily="18" charset="0"/>
              </a:rPr>
              <a:t>3</a:t>
            </a:r>
            <a:r>
              <a:rPr lang="pl-PL" b="1">
                <a:latin typeface="Times New Roman" pitchFamily="18" charset="0"/>
              </a:rPr>
              <a:t>s</a:t>
            </a:r>
            <a:r>
              <a:rPr lang="pl-PL" b="1" baseline="30000">
                <a:latin typeface="Times New Roman" pitchFamily="18" charset="0"/>
              </a:rPr>
              <a:t>-1</a:t>
            </a:r>
            <a:r>
              <a:rPr lang="pl-PL" b="1"/>
              <a:t>]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1"/>
          <p:cNvGrpSpPr>
            <a:grpSpLocks/>
          </p:cNvGrpSpPr>
          <p:nvPr/>
        </p:nvGrpSpPr>
        <p:grpSpPr bwMode="auto">
          <a:xfrm>
            <a:off x="179512" y="548680"/>
            <a:ext cx="8784976" cy="5976664"/>
            <a:chOff x="2132" y="1573"/>
            <a:chExt cx="13107" cy="8165"/>
          </a:xfrm>
        </p:grpSpPr>
        <p:sp>
          <p:nvSpPr>
            <p:cNvPr id="29024" name="Line 352"/>
            <p:cNvSpPr>
              <a:spLocks noChangeShapeType="1"/>
            </p:cNvSpPr>
            <p:nvPr/>
          </p:nvSpPr>
          <p:spPr bwMode="auto">
            <a:xfrm>
              <a:off x="2541" y="8342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25" name="Rectangle 353"/>
            <p:cNvSpPr>
              <a:spLocks noChangeArrowheads="1"/>
            </p:cNvSpPr>
            <p:nvPr/>
          </p:nvSpPr>
          <p:spPr bwMode="auto">
            <a:xfrm>
              <a:off x="3471" y="8127"/>
              <a:ext cx="56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odcinki sieci nie należące do drzewa częściowego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26" name="Oval 354"/>
            <p:cNvSpPr>
              <a:spLocks noChangeArrowheads="1"/>
            </p:cNvSpPr>
            <p:nvPr/>
          </p:nvSpPr>
          <p:spPr bwMode="auto">
            <a:xfrm>
              <a:off x="15125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27" name="Oval 355"/>
            <p:cNvSpPr>
              <a:spLocks noChangeArrowheads="1"/>
            </p:cNvSpPr>
            <p:nvPr/>
          </p:nvSpPr>
          <p:spPr bwMode="auto">
            <a:xfrm>
              <a:off x="14669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28" name="Oval 356"/>
            <p:cNvSpPr>
              <a:spLocks noChangeArrowheads="1"/>
            </p:cNvSpPr>
            <p:nvPr/>
          </p:nvSpPr>
          <p:spPr bwMode="auto">
            <a:xfrm>
              <a:off x="13700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29" name="Oval 357"/>
            <p:cNvSpPr>
              <a:spLocks noChangeArrowheads="1"/>
            </p:cNvSpPr>
            <p:nvPr/>
          </p:nvSpPr>
          <p:spPr bwMode="auto">
            <a:xfrm>
              <a:off x="14213" y="157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0" name="Oval 358"/>
            <p:cNvSpPr>
              <a:spLocks noChangeArrowheads="1"/>
            </p:cNvSpPr>
            <p:nvPr/>
          </p:nvSpPr>
          <p:spPr bwMode="auto">
            <a:xfrm>
              <a:off x="13187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1" name="Oval 359"/>
            <p:cNvSpPr>
              <a:spLocks noChangeArrowheads="1"/>
            </p:cNvSpPr>
            <p:nvPr/>
          </p:nvSpPr>
          <p:spPr bwMode="auto">
            <a:xfrm>
              <a:off x="12275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2" name="Oval 360"/>
            <p:cNvSpPr>
              <a:spLocks noChangeArrowheads="1"/>
            </p:cNvSpPr>
            <p:nvPr/>
          </p:nvSpPr>
          <p:spPr bwMode="auto">
            <a:xfrm>
              <a:off x="12731" y="157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3" name="Line 361"/>
            <p:cNvSpPr>
              <a:spLocks noChangeShapeType="1"/>
            </p:cNvSpPr>
            <p:nvPr/>
          </p:nvSpPr>
          <p:spPr bwMode="auto">
            <a:xfrm>
              <a:off x="12389" y="2083"/>
              <a:ext cx="7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4" name="Line 362"/>
            <p:cNvSpPr>
              <a:spLocks noChangeShapeType="1"/>
            </p:cNvSpPr>
            <p:nvPr/>
          </p:nvSpPr>
          <p:spPr bwMode="auto">
            <a:xfrm>
              <a:off x="13301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5" name="Line 363"/>
            <p:cNvSpPr>
              <a:spLocks noChangeShapeType="1"/>
            </p:cNvSpPr>
            <p:nvPr/>
          </p:nvSpPr>
          <p:spPr bwMode="auto">
            <a:xfrm>
              <a:off x="13814" y="2083"/>
              <a:ext cx="8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6" name="Line 364"/>
            <p:cNvSpPr>
              <a:spLocks noChangeShapeType="1"/>
            </p:cNvSpPr>
            <p:nvPr/>
          </p:nvSpPr>
          <p:spPr bwMode="auto">
            <a:xfrm>
              <a:off x="14783" y="2083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7" name="Line 365"/>
            <p:cNvSpPr>
              <a:spLocks noChangeShapeType="1"/>
            </p:cNvSpPr>
            <p:nvPr/>
          </p:nvSpPr>
          <p:spPr bwMode="auto">
            <a:xfrm flipH="1">
              <a:off x="13791" y="1664"/>
              <a:ext cx="422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sm" len="sm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8" name="Line 366"/>
            <p:cNvSpPr>
              <a:spLocks noChangeShapeType="1"/>
            </p:cNvSpPr>
            <p:nvPr/>
          </p:nvSpPr>
          <p:spPr bwMode="auto">
            <a:xfrm>
              <a:off x="14304" y="1664"/>
              <a:ext cx="39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39" name="Rectangle 367"/>
            <p:cNvSpPr>
              <a:spLocks noChangeArrowheads="1"/>
            </p:cNvSpPr>
            <p:nvPr/>
          </p:nvSpPr>
          <p:spPr bwMode="auto">
            <a:xfrm>
              <a:off x="14783" y="2045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40" name="Rectangle 368"/>
            <p:cNvSpPr>
              <a:spLocks noChangeArrowheads="1"/>
            </p:cNvSpPr>
            <p:nvPr/>
          </p:nvSpPr>
          <p:spPr bwMode="auto">
            <a:xfrm>
              <a:off x="14441" y="162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041" name="Oval 369"/>
            <p:cNvSpPr>
              <a:spLocks noChangeArrowheads="1"/>
            </p:cNvSpPr>
            <p:nvPr/>
          </p:nvSpPr>
          <p:spPr bwMode="auto">
            <a:xfrm>
              <a:off x="11759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2" name="Oval 370"/>
            <p:cNvSpPr>
              <a:spLocks noChangeArrowheads="1"/>
            </p:cNvSpPr>
            <p:nvPr/>
          </p:nvSpPr>
          <p:spPr bwMode="auto">
            <a:xfrm>
              <a:off x="11249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3" name="Oval 371"/>
            <p:cNvSpPr>
              <a:spLocks noChangeArrowheads="1"/>
            </p:cNvSpPr>
            <p:nvPr/>
          </p:nvSpPr>
          <p:spPr bwMode="auto">
            <a:xfrm>
              <a:off x="10739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4" name="Oval 372"/>
            <p:cNvSpPr>
              <a:spLocks noChangeArrowheads="1"/>
            </p:cNvSpPr>
            <p:nvPr/>
          </p:nvSpPr>
          <p:spPr bwMode="auto">
            <a:xfrm>
              <a:off x="11249" y="157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5" name="Oval 373"/>
            <p:cNvSpPr>
              <a:spLocks noChangeArrowheads="1"/>
            </p:cNvSpPr>
            <p:nvPr/>
          </p:nvSpPr>
          <p:spPr bwMode="auto">
            <a:xfrm>
              <a:off x="10223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6" name="Oval 374"/>
            <p:cNvSpPr>
              <a:spLocks noChangeArrowheads="1"/>
            </p:cNvSpPr>
            <p:nvPr/>
          </p:nvSpPr>
          <p:spPr bwMode="auto">
            <a:xfrm>
              <a:off x="9710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7" name="Oval 375"/>
            <p:cNvSpPr>
              <a:spLocks noChangeArrowheads="1"/>
            </p:cNvSpPr>
            <p:nvPr/>
          </p:nvSpPr>
          <p:spPr bwMode="auto">
            <a:xfrm>
              <a:off x="8684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8" name="Oval 376"/>
            <p:cNvSpPr>
              <a:spLocks noChangeArrowheads="1"/>
            </p:cNvSpPr>
            <p:nvPr/>
          </p:nvSpPr>
          <p:spPr bwMode="auto">
            <a:xfrm>
              <a:off x="8114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49" name="Oval 377"/>
            <p:cNvSpPr>
              <a:spLocks noChangeArrowheads="1"/>
            </p:cNvSpPr>
            <p:nvPr/>
          </p:nvSpPr>
          <p:spPr bwMode="auto">
            <a:xfrm>
              <a:off x="7088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0" name="Oval 378"/>
            <p:cNvSpPr>
              <a:spLocks noChangeArrowheads="1"/>
            </p:cNvSpPr>
            <p:nvPr/>
          </p:nvSpPr>
          <p:spPr bwMode="auto">
            <a:xfrm>
              <a:off x="7601" y="157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1" name="Oval 379"/>
            <p:cNvSpPr>
              <a:spLocks noChangeArrowheads="1"/>
            </p:cNvSpPr>
            <p:nvPr/>
          </p:nvSpPr>
          <p:spPr bwMode="auto">
            <a:xfrm>
              <a:off x="6575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2" name="Oval 380"/>
            <p:cNvSpPr>
              <a:spLocks noChangeArrowheads="1"/>
            </p:cNvSpPr>
            <p:nvPr/>
          </p:nvSpPr>
          <p:spPr bwMode="auto">
            <a:xfrm>
              <a:off x="6575" y="2539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3" name="Oval 381"/>
            <p:cNvSpPr>
              <a:spLocks noChangeArrowheads="1"/>
            </p:cNvSpPr>
            <p:nvPr/>
          </p:nvSpPr>
          <p:spPr bwMode="auto">
            <a:xfrm>
              <a:off x="6575" y="305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4" name="Oval 382"/>
            <p:cNvSpPr>
              <a:spLocks noChangeArrowheads="1"/>
            </p:cNvSpPr>
            <p:nvPr/>
          </p:nvSpPr>
          <p:spPr bwMode="auto">
            <a:xfrm>
              <a:off x="6575" y="362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5" name="Oval 383"/>
            <p:cNvSpPr>
              <a:spLocks noChangeArrowheads="1"/>
            </p:cNvSpPr>
            <p:nvPr/>
          </p:nvSpPr>
          <p:spPr bwMode="auto">
            <a:xfrm>
              <a:off x="7088" y="333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6" name="Oval 384"/>
            <p:cNvSpPr>
              <a:spLocks noChangeArrowheads="1"/>
            </p:cNvSpPr>
            <p:nvPr/>
          </p:nvSpPr>
          <p:spPr bwMode="auto">
            <a:xfrm>
              <a:off x="9026" y="236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7" name="Line 385"/>
            <p:cNvSpPr>
              <a:spLocks noChangeShapeType="1"/>
            </p:cNvSpPr>
            <p:nvPr/>
          </p:nvSpPr>
          <p:spPr bwMode="auto">
            <a:xfrm flipH="1">
              <a:off x="9140" y="2083"/>
              <a:ext cx="570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8" name="Line 386"/>
            <p:cNvSpPr>
              <a:spLocks noChangeShapeType="1"/>
            </p:cNvSpPr>
            <p:nvPr/>
          </p:nvSpPr>
          <p:spPr bwMode="auto">
            <a:xfrm flipH="1">
              <a:off x="7202" y="2425"/>
              <a:ext cx="1824" cy="9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59" name="Line 387"/>
            <p:cNvSpPr>
              <a:spLocks noChangeShapeType="1"/>
            </p:cNvSpPr>
            <p:nvPr/>
          </p:nvSpPr>
          <p:spPr bwMode="auto">
            <a:xfrm flipV="1">
              <a:off x="6689" y="3419"/>
              <a:ext cx="398" cy="2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0" name="Oval 388"/>
            <p:cNvSpPr>
              <a:spLocks noChangeArrowheads="1"/>
            </p:cNvSpPr>
            <p:nvPr/>
          </p:nvSpPr>
          <p:spPr bwMode="auto">
            <a:xfrm>
              <a:off x="6575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1" name="Oval 389"/>
            <p:cNvSpPr>
              <a:spLocks noChangeArrowheads="1"/>
            </p:cNvSpPr>
            <p:nvPr/>
          </p:nvSpPr>
          <p:spPr bwMode="auto">
            <a:xfrm>
              <a:off x="7601" y="362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2" name="Oval 390"/>
            <p:cNvSpPr>
              <a:spLocks noChangeArrowheads="1"/>
            </p:cNvSpPr>
            <p:nvPr/>
          </p:nvSpPr>
          <p:spPr bwMode="auto">
            <a:xfrm>
              <a:off x="7373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3" name="Oval 391"/>
            <p:cNvSpPr>
              <a:spLocks noChangeArrowheads="1"/>
            </p:cNvSpPr>
            <p:nvPr/>
          </p:nvSpPr>
          <p:spPr bwMode="auto">
            <a:xfrm>
              <a:off x="7202" y="4759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4" name="Oval 392"/>
            <p:cNvSpPr>
              <a:spLocks noChangeArrowheads="1"/>
            </p:cNvSpPr>
            <p:nvPr/>
          </p:nvSpPr>
          <p:spPr bwMode="auto">
            <a:xfrm>
              <a:off x="6860" y="504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5" name="Oval 393"/>
            <p:cNvSpPr>
              <a:spLocks noChangeArrowheads="1"/>
            </p:cNvSpPr>
            <p:nvPr/>
          </p:nvSpPr>
          <p:spPr bwMode="auto">
            <a:xfrm>
              <a:off x="6005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6" name="Oval 394"/>
            <p:cNvSpPr>
              <a:spLocks noChangeArrowheads="1"/>
            </p:cNvSpPr>
            <p:nvPr/>
          </p:nvSpPr>
          <p:spPr bwMode="auto">
            <a:xfrm>
              <a:off x="5492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7" name="Oval 395"/>
            <p:cNvSpPr>
              <a:spLocks noChangeArrowheads="1"/>
            </p:cNvSpPr>
            <p:nvPr/>
          </p:nvSpPr>
          <p:spPr bwMode="auto">
            <a:xfrm>
              <a:off x="4580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8" name="Oval 396"/>
            <p:cNvSpPr>
              <a:spLocks noChangeArrowheads="1"/>
            </p:cNvSpPr>
            <p:nvPr/>
          </p:nvSpPr>
          <p:spPr bwMode="auto">
            <a:xfrm>
              <a:off x="5036" y="464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69" name="Oval 397"/>
            <p:cNvSpPr>
              <a:spLocks noChangeArrowheads="1"/>
            </p:cNvSpPr>
            <p:nvPr/>
          </p:nvSpPr>
          <p:spPr bwMode="auto">
            <a:xfrm>
              <a:off x="4067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0" name="Oval 398"/>
            <p:cNvSpPr>
              <a:spLocks noChangeArrowheads="1"/>
            </p:cNvSpPr>
            <p:nvPr/>
          </p:nvSpPr>
          <p:spPr bwMode="auto">
            <a:xfrm>
              <a:off x="3554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1" name="Oval 399"/>
            <p:cNvSpPr>
              <a:spLocks noChangeArrowheads="1"/>
            </p:cNvSpPr>
            <p:nvPr/>
          </p:nvSpPr>
          <p:spPr bwMode="auto">
            <a:xfrm>
              <a:off x="3554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2" name="Oval 400"/>
            <p:cNvSpPr>
              <a:spLocks noChangeArrowheads="1"/>
            </p:cNvSpPr>
            <p:nvPr/>
          </p:nvSpPr>
          <p:spPr bwMode="auto">
            <a:xfrm>
              <a:off x="4181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3" name="Oval 401"/>
            <p:cNvSpPr>
              <a:spLocks noChangeArrowheads="1"/>
            </p:cNvSpPr>
            <p:nvPr/>
          </p:nvSpPr>
          <p:spPr bwMode="auto">
            <a:xfrm>
              <a:off x="5720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4" name="Oval 402"/>
            <p:cNvSpPr>
              <a:spLocks noChangeArrowheads="1"/>
            </p:cNvSpPr>
            <p:nvPr/>
          </p:nvSpPr>
          <p:spPr bwMode="auto">
            <a:xfrm>
              <a:off x="3554" y="157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5" name="Oval 403"/>
            <p:cNvSpPr>
              <a:spLocks noChangeArrowheads="1"/>
            </p:cNvSpPr>
            <p:nvPr/>
          </p:nvSpPr>
          <p:spPr bwMode="auto">
            <a:xfrm>
              <a:off x="2927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6" name="Line 404"/>
            <p:cNvSpPr>
              <a:spLocks noChangeShapeType="1"/>
            </p:cNvSpPr>
            <p:nvPr/>
          </p:nvSpPr>
          <p:spPr bwMode="auto">
            <a:xfrm>
              <a:off x="6632" y="2656"/>
              <a:ext cx="0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7" name="Line 405"/>
            <p:cNvSpPr>
              <a:spLocks noChangeShapeType="1"/>
            </p:cNvSpPr>
            <p:nvPr/>
          </p:nvSpPr>
          <p:spPr bwMode="auto">
            <a:xfrm>
              <a:off x="6689" y="3137"/>
              <a:ext cx="42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8" name="Line 406"/>
            <p:cNvSpPr>
              <a:spLocks noChangeShapeType="1"/>
            </p:cNvSpPr>
            <p:nvPr/>
          </p:nvSpPr>
          <p:spPr bwMode="auto">
            <a:xfrm>
              <a:off x="7179" y="3419"/>
              <a:ext cx="42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79" name="Line 407"/>
            <p:cNvSpPr>
              <a:spLocks noChangeShapeType="1"/>
            </p:cNvSpPr>
            <p:nvPr/>
          </p:nvSpPr>
          <p:spPr bwMode="auto">
            <a:xfrm>
              <a:off x="6632" y="3166"/>
              <a:ext cx="0" cy="4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0" name="Line 408"/>
            <p:cNvSpPr>
              <a:spLocks noChangeShapeType="1"/>
            </p:cNvSpPr>
            <p:nvPr/>
          </p:nvSpPr>
          <p:spPr bwMode="auto">
            <a:xfrm>
              <a:off x="6632" y="3739"/>
              <a:ext cx="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1" name="Line 409"/>
            <p:cNvSpPr>
              <a:spLocks noChangeShapeType="1"/>
            </p:cNvSpPr>
            <p:nvPr/>
          </p:nvSpPr>
          <p:spPr bwMode="auto">
            <a:xfrm>
              <a:off x="6689" y="4363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2" name="Line 410"/>
            <p:cNvSpPr>
              <a:spLocks noChangeShapeType="1"/>
            </p:cNvSpPr>
            <p:nvPr/>
          </p:nvSpPr>
          <p:spPr bwMode="auto">
            <a:xfrm>
              <a:off x="6119" y="4363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3" name="Line 411"/>
            <p:cNvSpPr>
              <a:spLocks noChangeShapeType="1"/>
            </p:cNvSpPr>
            <p:nvPr/>
          </p:nvSpPr>
          <p:spPr bwMode="auto">
            <a:xfrm>
              <a:off x="5606" y="436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4" name="Line 412"/>
            <p:cNvSpPr>
              <a:spLocks noChangeShapeType="1"/>
            </p:cNvSpPr>
            <p:nvPr/>
          </p:nvSpPr>
          <p:spPr bwMode="auto">
            <a:xfrm>
              <a:off x="6689" y="4403"/>
              <a:ext cx="535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5" name="Line 413"/>
            <p:cNvSpPr>
              <a:spLocks noChangeShapeType="1"/>
            </p:cNvSpPr>
            <p:nvPr/>
          </p:nvSpPr>
          <p:spPr bwMode="auto">
            <a:xfrm>
              <a:off x="6096" y="4403"/>
              <a:ext cx="783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6" name="Line 414"/>
            <p:cNvSpPr>
              <a:spLocks noChangeShapeType="1"/>
            </p:cNvSpPr>
            <p:nvPr/>
          </p:nvSpPr>
          <p:spPr bwMode="auto">
            <a:xfrm>
              <a:off x="5834" y="2083"/>
              <a:ext cx="7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7" name="Line 415"/>
            <p:cNvSpPr>
              <a:spLocks noChangeShapeType="1"/>
            </p:cNvSpPr>
            <p:nvPr/>
          </p:nvSpPr>
          <p:spPr bwMode="auto">
            <a:xfrm>
              <a:off x="6689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8" name="Line 416"/>
            <p:cNvSpPr>
              <a:spLocks noChangeShapeType="1"/>
            </p:cNvSpPr>
            <p:nvPr/>
          </p:nvSpPr>
          <p:spPr bwMode="auto">
            <a:xfrm flipV="1">
              <a:off x="6632" y="2140"/>
              <a:ext cx="0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89" name="Line 417"/>
            <p:cNvSpPr>
              <a:spLocks noChangeShapeType="1"/>
            </p:cNvSpPr>
            <p:nvPr/>
          </p:nvSpPr>
          <p:spPr bwMode="auto">
            <a:xfrm>
              <a:off x="7202" y="2083"/>
              <a:ext cx="9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0" name="Line 418"/>
            <p:cNvSpPr>
              <a:spLocks noChangeShapeType="1"/>
            </p:cNvSpPr>
            <p:nvPr/>
          </p:nvSpPr>
          <p:spPr bwMode="auto">
            <a:xfrm>
              <a:off x="8228" y="2083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1" name="Line 419"/>
            <p:cNvSpPr>
              <a:spLocks noChangeShapeType="1"/>
            </p:cNvSpPr>
            <p:nvPr/>
          </p:nvSpPr>
          <p:spPr bwMode="auto">
            <a:xfrm flipV="1">
              <a:off x="7179" y="1664"/>
              <a:ext cx="441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2" name="Line 420"/>
            <p:cNvSpPr>
              <a:spLocks noChangeShapeType="1"/>
            </p:cNvSpPr>
            <p:nvPr/>
          </p:nvSpPr>
          <p:spPr bwMode="auto">
            <a:xfrm>
              <a:off x="7698" y="1664"/>
              <a:ext cx="435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3" name="Line 421"/>
            <p:cNvSpPr>
              <a:spLocks noChangeShapeType="1"/>
            </p:cNvSpPr>
            <p:nvPr/>
          </p:nvSpPr>
          <p:spPr bwMode="auto">
            <a:xfrm>
              <a:off x="8798" y="2083"/>
              <a:ext cx="9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4" name="Line 422"/>
            <p:cNvSpPr>
              <a:spLocks noChangeShapeType="1"/>
            </p:cNvSpPr>
            <p:nvPr/>
          </p:nvSpPr>
          <p:spPr bwMode="auto">
            <a:xfrm>
              <a:off x="9824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5" name="Line 423"/>
            <p:cNvSpPr>
              <a:spLocks noChangeShapeType="1"/>
            </p:cNvSpPr>
            <p:nvPr/>
          </p:nvSpPr>
          <p:spPr bwMode="auto">
            <a:xfrm>
              <a:off x="4298" y="2083"/>
              <a:ext cx="1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6" name="Line 424"/>
            <p:cNvSpPr>
              <a:spLocks noChangeShapeType="1"/>
            </p:cNvSpPr>
            <p:nvPr/>
          </p:nvSpPr>
          <p:spPr bwMode="auto">
            <a:xfrm>
              <a:off x="3611" y="2140"/>
              <a:ext cx="0" cy="2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7" name="Line 425"/>
            <p:cNvSpPr>
              <a:spLocks noChangeShapeType="1"/>
            </p:cNvSpPr>
            <p:nvPr/>
          </p:nvSpPr>
          <p:spPr bwMode="auto">
            <a:xfrm>
              <a:off x="3668" y="436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8" name="Line 426"/>
            <p:cNvSpPr>
              <a:spLocks noChangeShapeType="1"/>
            </p:cNvSpPr>
            <p:nvPr/>
          </p:nvSpPr>
          <p:spPr bwMode="auto">
            <a:xfrm>
              <a:off x="4181" y="436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99" name="Line 427"/>
            <p:cNvSpPr>
              <a:spLocks noChangeShapeType="1"/>
            </p:cNvSpPr>
            <p:nvPr/>
          </p:nvSpPr>
          <p:spPr bwMode="auto">
            <a:xfrm>
              <a:off x="4694" y="4363"/>
              <a:ext cx="7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0" name="Line 428"/>
            <p:cNvSpPr>
              <a:spLocks noChangeShapeType="1"/>
            </p:cNvSpPr>
            <p:nvPr/>
          </p:nvSpPr>
          <p:spPr bwMode="auto">
            <a:xfrm>
              <a:off x="4674" y="4403"/>
              <a:ext cx="362" cy="2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1" name="Line 429"/>
            <p:cNvSpPr>
              <a:spLocks noChangeShapeType="1"/>
            </p:cNvSpPr>
            <p:nvPr/>
          </p:nvSpPr>
          <p:spPr bwMode="auto">
            <a:xfrm flipV="1">
              <a:off x="5130" y="4388"/>
              <a:ext cx="37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2" name="Line 430"/>
            <p:cNvSpPr>
              <a:spLocks noChangeShapeType="1"/>
            </p:cNvSpPr>
            <p:nvPr/>
          </p:nvSpPr>
          <p:spPr bwMode="auto">
            <a:xfrm>
              <a:off x="3041" y="2083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3" name="Line 431"/>
            <p:cNvSpPr>
              <a:spLocks noChangeShapeType="1"/>
            </p:cNvSpPr>
            <p:nvPr/>
          </p:nvSpPr>
          <p:spPr bwMode="auto">
            <a:xfrm>
              <a:off x="3668" y="2083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4" name="Line 432"/>
            <p:cNvSpPr>
              <a:spLocks noChangeShapeType="1"/>
            </p:cNvSpPr>
            <p:nvPr/>
          </p:nvSpPr>
          <p:spPr bwMode="auto">
            <a:xfrm flipV="1">
              <a:off x="3015" y="1664"/>
              <a:ext cx="539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5" name="Line 433"/>
            <p:cNvSpPr>
              <a:spLocks noChangeShapeType="1"/>
            </p:cNvSpPr>
            <p:nvPr/>
          </p:nvSpPr>
          <p:spPr bwMode="auto">
            <a:xfrm>
              <a:off x="3668" y="1664"/>
              <a:ext cx="532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6" name="Line 434"/>
            <p:cNvSpPr>
              <a:spLocks noChangeShapeType="1"/>
            </p:cNvSpPr>
            <p:nvPr/>
          </p:nvSpPr>
          <p:spPr bwMode="auto">
            <a:xfrm>
              <a:off x="5834" y="2117"/>
              <a:ext cx="741" cy="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7" name="Line 435"/>
            <p:cNvSpPr>
              <a:spLocks noChangeShapeType="1"/>
            </p:cNvSpPr>
            <p:nvPr/>
          </p:nvSpPr>
          <p:spPr bwMode="auto">
            <a:xfrm>
              <a:off x="10337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8" name="Line 436"/>
            <p:cNvSpPr>
              <a:spLocks noChangeShapeType="1"/>
            </p:cNvSpPr>
            <p:nvPr/>
          </p:nvSpPr>
          <p:spPr bwMode="auto">
            <a:xfrm>
              <a:off x="10850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09" name="Line 437"/>
            <p:cNvSpPr>
              <a:spLocks noChangeShapeType="1"/>
            </p:cNvSpPr>
            <p:nvPr/>
          </p:nvSpPr>
          <p:spPr bwMode="auto">
            <a:xfrm>
              <a:off x="11363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0" name="Line 438"/>
            <p:cNvSpPr>
              <a:spLocks noChangeShapeType="1"/>
            </p:cNvSpPr>
            <p:nvPr/>
          </p:nvSpPr>
          <p:spPr bwMode="auto">
            <a:xfrm>
              <a:off x="11876" y="2083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1" name="Line 439"/>
            <p:cNvSpPr>
              <a:spLocks noChangeShapeType="1"/>
            </p:cNvSpPr>
            <p:nvPr/>
          </p:nvSpPr>
          <p:spPr bwMode="auto">
            <a:xfrm flipV="1">
              <a:off x="10824" y="1664"/>
              <a:ext cx="453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2" name="Line 440"/>
            <p:cNvSpPr>
              <a:spLocks noChangeShapeType="1"/>
            </p:cNvSpPr>
            <p:nvPr/>
          </p:nvSpPr>
          <p:spPr bwMode="auto">
            <a:xfrm>
              <a:off x="11340" y="1664"/>
              <a:ext cx="422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3" name="Line 441"/>
            <p:cNvSpPr>
              <a:spLocks noChangeShapeType="1"/>
            </p:cNvSpPr>
            <p:nvPr/>
          </p:nvSpPr>
          <p:spPr bwMode="auto">
            <a:xfrm>
              <a:off x="8778" y="2117"/>
              <a:ext cx="273" cy="2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4" name="Oval 442"/>
            <p:cNvSpPr>
              <a:spLocks noChangeArrowheads="1"/>
            </p:cNvSpPr>
            <p:nvPr/>
          </p:nvSpPr>
          <p:spPr bwMode="auto">
            <a:xfrm>
              <a:off x="9425" y="276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5" name="Line 443"/>
            <p:cNvSpPr>
              <a:spLocks noChangeShapeType="1"/>
            </p:cNvSpPr>
            <p:nvPr/>
          </p:nvSpPr>
          <p:spPr bwMode="auto">
            <a:xfrm>
              <a:off x="9120" y="2465"/>
              <a:ext cx="324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6" name="Oval 444"/>
            <p:cNvSpPr>
              <a:spLocks noChangeArrowheads="1"/>
            </p:cNvSpPr>
            <p:nvPr/>
          </p:nvSpPr>
          <p:spPr bwMode="auto">
            <a:xfrm>
              <a:off x="10964" y="276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7" name="Oval 445"/>
            <p:cNvSpPr>
              <a:spLocks noChangeArrowheads="1"/>
            </p:cNvSpPr>
            <p:nvPr/>
          </p:nvSpPr>
          <p:spPr bwMode="auto">
            <a:xfrm>
              <a:off x="11648" y="276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8" name="Line 446"/>
            <p:cNvSpPr>
              <a:spLocks noChangeShapeType="1"/>
            </p:cNvSpPr>
            <p:nvPr/>
          </p:nvSpPr>
          <p:spPr bwMode="auto">
            <a:xfrm flipV="1">
              <a:off x="11021" y="2140"/>
              <a:ext cx="285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19" name="Line 447"/>
            <p:cNvSpPr>
              <a:spLocks noChangeShapeType="1"/>
            </p:cNvSpPr>
            <p:nvPr/>
          </p:nvSpPr>
          <p:spPr bwMode="auto">
            <a:xfrm flipV="1">
              <a:off x="11705" y="2140"/>
              <a:ext cx="114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0" name="Line 448"/>
            <p:cNvSpPr>
              <a:spLocks noChangeShapeType="1"/>
            </p:cNvSpPr>
            <p:nvPr/>
          </p:nvSpPr>
          <p:spPr bwMode="auto">
            <a:xfrm>
              <a:off x="11078" y="2824"/>
              <a:ext cx="570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1" name="Arc 449"/>
            <p:cNvSpPr>
              <a:spLocks/>
            </p:cNvSpPr>
            <p:nvPr/>
          </p:nvSpPr>
          <p:spPr bwMode="auto">
            <a:xfrm flipH="1">
              <a:off x="7427" y="2824"/>
              <a:ext cx="2109" cy="14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2" name="Line 450"/>
            <p:cNvSpPr>
              <a:spLocks noChangeShapeType="1"/>
            </p:cNvSpPr>
            <p:nvPr/>
          </p:nvSpPr>
          <p:spPr bwMode="auto">
            <a:xfrm>
              <a:off x="9539" y="2824"/>
              <a:ext cx="1425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3" name="Arc 451"/>
            <p:cNvSpPr>
              <a:spLocks/>
            </p:cNvSpPr>
            <p:nvPr/>
          </p:nvSpPr>
          <p:spPr bwMode="auto">
            <a:xfrm flipV="1">
              <a:off x="7259" y="4420"/>
              <a:ext cx="172" cy="399"/>
            </a:xfrm>
            <a:custGeom>
              <a:avLst/>
              <a:gdLst>
                <a:gd name="G0" fmla="+- 10593 0 0"/>
                <a:gd name="G1" fmla="+- 21600 0 0"/>
                <a:gd name="G2" fmla="+- 21600 0 0"/>
                <a:gd name="T0" fmla="*/ 0 w 32193"/>
                <a:gd name="T1" fmla="*/ 2776 h 21600"/>
                <a:gd name="T2" fmla="*/ 32193 w 32193"/>
                <a:gd name="T3" fmla="*/ 21600 h 21600"/>
                <a:gd name="T4" fmla="*/ 10593 w 321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93" h="21600" fill="none" extrusionOk="0">
                  <a:moveTo>
                    <a:pt x="-1" y="2775"/>
                  </a:moveTo>
                  <a:cubicBezTo>
                    <a:pt x="3233" y="956"/>
                    <a:pt x="6882" y="-1"/>
                    <a:pt x="10593" y="0"/>
                  </a:cubicBezTo>
                  <a:cubicBezTo>
                    <a:pt x="22522" y="0"/>
                    <a:pt x="32193" y="9670"/>
                    <a:pt x="32193" y="21600"/>
                  </a:cubicBezTo>
                </a:path>
                <a:path w="32193" h="21600" stroke="0" extrusionOk="0">
                  <a:moveTo>
                    <a:pt x="-1" y="2775"/>
                  </a:moveTo>
                  <a:cubicBezTo>
                    <a:pt x="3233" y="956"/>
                    <a:pt x="6882" y="-1"/>
                    <a:pt x="10593" y="0"/>
                  </a:cubicBezTo>
                  <a:cubicBezTo>
                    <a:pt x="22522" y="0"/>
                    <a:pt x="32193" y="9670"/>
                    <a:pt x="32193" y="21600"/>
                  </a:cubicBezTo>
                  <a:lnTo>
                    <a:pt x="10593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4" name="Line 452"/>
            <p:cNvSpPr>
              <a:spLocks noChangeShapeType="1"/>
            </p:cNvSpPr>
            <p:nvPr/>
          </p:nvSpPr>
          <p:spPr bwMode="auto">
            <a:xfrm flipH="1">
              <a:off x="6974" y="4876"/>
              <a:ext cx="228" cy="17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5" name="Line 453"/>
            <p:cNvSpPr>
              <a:spLocks noChangeShapeType="1"/>
            </p:cNvSpPr>
            <p:nvPr/>
          </p:nvSpPr>
          <p:spPr bwMode="auto">
            <a:xfrm flipV="1">
              <a:off x="12366" y="1664"/>
              <a:ext cx="387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6" name="Line 454"/>
            <p:cNvSpPr>
              <a:spLocks noChangeShapeType="1"/>
            </p:cNvSpPr>
            <p:nvPr/>
          </p:nvSpPr>
          <p:spPr bwMode="auto">
            <a:xfrm>
              <a:off x="12822" y="1664"/>
              <a:ext cx="381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7" name="Oval 455"/>
            <p:cNvSpPr>
              <a:spLocks noChangeArrowheads="1"/>
            </p:cNvSpPr>
            <p:nvPr/>
          </p:nvSpPr>
          <p:spPr bwMode="auto">
            <a:xfrm>
              <a:off x="2927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8" name="Oval 456"/>
            <p:cNvSpPr>
              <a:spLocks noChangeArrowheads="1"/>
            </p:cNvSpPr>
            <p:nvPr/>
          </p:nvSpPr>
          <p:spPr bwMode="auto">
            <a:xfrm>
              <a:off x="2357" y="202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29" name="Oval 457"/>
            <p:cNvSpPr>
              <a:spLocks noChangeArrowheads="1"/>
            </p:cNvSpPr>
            <p:nvPr/>
          </p:nvSpPr>
          <p:spPr bwMode="auto">
            <a:xfrm>
              <a:off x="2357" y="430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0" name="Line 458"/>
            <p:cNvSpPr>
              <a:spLocks noChangeShapeType="1"/>
            </p:cNvSpPr>
            <p:nvPr/>
          </p:nvSpPr>
          <p:spPr bwMode="auto">
            <a:xfrm>
              <a:off x="2471" y="2083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1" name="Line 459"/>
            <p:cNvSpPr>
              <a:spLocks noChangeShapeType="1"/>
            </p:cNvSpPr>
            <p:nvPr/>
          </p:nvSpPr>
          <p:spPr bwMode="auto">
            <a:xfrm>
              <a:off x="2471" y="4363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2" name="Line 460"/>
            <p:cNvSpPr>
              <a:spLocks noChangeShapeType="1"/>
            </p:cNvSpPr>
            <p:nvPr/>
          </p:nvSpPr>
          <p:spPr bwMode="auto">
            <a:xfrm>
              <a:off x="3041" y="4363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3" name="Oval 461" descr="Szeroki ukośny w górę"/>
            <p:cNvSpPr>
              <a:spLocks noChangeArrowheads="1"/>
            </p:cNvSpPr>
            <p:nvPr/>
          </p:nvSpPr>
          <p:spPr bwMode="auto">
            <a:xfrm>
              <a:off x="10109" y="4192"/>
              <a:ext cx="114" cy="114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4" name="Line 462"/>
            <p:cNvSpPr>
              <a:spLocks noChangeShapeType="1"/>
            </p:cNvSpPr>
            <p:nvPr/>
          </p:nvSpPr>
          <p:spPr bwMode="auto">
            <a:xfrm flipV="1">
              <a:off x="6974" y="4306"/>
              <a:ext cx="3135" cy="7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5" name="Line 463"/>
            <p:cNvSpPr>
              <a:spLocks noChangeShapeType="1"/>
            </p:cNvSpPr>
            <p:nvPr/>
          </p:nvSpPr>
          <p:spPr bwMode="auto">
            <a:xfrm flipV="1">
              <a:off x="7316" y="4249"/>
              <a:ext cx="2793" cy="5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6" name="Line 464"/>
            <p:cNvSpPr>
              <a:spLocks noChangeShapeType="1"/>
            </p:cNvSpPr>
            <p:nvPr/>
          </p:nvSpPr>
          <p:spPr bwMode="auto">
            <a:xfrm flipV="1">
              <a:off x="7484" y="4249"/>
              <a:ext cx="2622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7" name="Line 465"/>
            <p:cNvSpPr>
              <a:spLocks noChangeShapeType="1"/>
            </p:cNvSpPr>
            <p:nvPr/>
          </p:nvSpPr>
          <p:spPr bwMode="auto">
            <a:xfrm>
              <a:off x="7715" y="3701"/>
              <a:ext cx="2394" cy="5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8" name="Line 466"/>
            <p:cNvSpPr>
              <a:spLocks noChangeShapeType="1"/>
            </p:cNvSpPr>
            <p:nvPr/>
          </p:nvSpPr>
          <p:spPr bwMode="auto">
            <a:xfrm>
              <a:off x="9504" y="2881"/>
              <a:ext cx="621" cy="13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39" name="Line 467"/>
            <p:cNvSpPr>
              <a:spLocks noChangeShapeType="1"/>
            </p:cNvSpPr>
            <p:nvPr/>
          </p:nvSpPr>
          <p:spPr bwMode="auto">
            <a:xfrm flipV="1">
              <a:off x="10166" y="2881"/>
              <a:ext cx="798" cy="13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40" name="Line 468"/>
            <p:cNvSpPr>
              <a:spLocks noChangeShapeType="1"/>
            </p:cNvSpPr>
            <p:nvPr/>
          </p:nvSpPr>
          <p:spPr bwMode="auto">
            <a:xfrm flipV="1">
              <a:off x="10206" y="2881"/>
              <a:ext cx="1442" cy="13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41" name="Line 469"/>
            <p:cNvSpPr>
              <a:spLocks noChangeShapeType="1"/>
            </p:cNvSpPr>
            <p:nvPr/>
          </p:nvSpPr>
          <p:spPr bwMode="auto">
            <a:xfrm>
              <a:off x="2132" y="2083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42" name="Line 470"/>
            <p:cNvSpPr>
              <a:spLocks noChangeShapeType="1"/>
            </p:cNvSpPr>
            <p:nvPr/>
          </p:nvSpPr>
          <p:spPr bwMode="auto">
            <a:xfrm>
              <a:off x="2132" y="4363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43" name="Rectangle 471"/>
            <p:cNvSpPr>
              <a:spLocks noChangeArrowheads="1"/>
            </p:cNvSpPr>
            <p:nvPr/>
          </p:nvSpPr>
          <p:spPr bwMode="auto">
            <a:xfrm>
              <a:off x="13643" y="1627"/>
              <a:ext cx="51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4" name="Rectangle 472"/>
            <p:cNvSpPr>
              <a:spLocks noChangeArrowheads="1"/>
            </p:cNvSpPr>
            <p:nvPr/>
          </p:nvSpPr>
          <p:spPr bwMode="auto">
            <a:xfrm>
              <a:off x="14099" y="2042"/>
              <a:ext cx="39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5" name="Rectangle 473"/>
            <p:cNvSpPr>
              <a:spLocks noChangeArrowheads="1"/>
            </p:cNvSpPr>
            <p:nvPr/>
          </p:nvSpPr>
          <p:spPr bwMode="auto">
            <a:xfrm>
              <a:off x="13301" y="2042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6" name="Rectangle 474"/>
            <p:cNvSpPr>
              <a:spLocks noChangeArrowheads="1"/>
            </p:cNvSpPr>
            <p:nvPr/>
          </p:nvSpPr>
          <p:spPr bwMode="auto">
            <a:xfrm>
              <a:off x="12560" y="2042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7" name="Rectangle 475"/>
            <p:cNvSpPr>
              <a:spLocks noChangeArrowheads="1"/>
            </p:cNvSpPr>
            <p:nvPr/>
          </p:nvSpPr>
          <p:spPr bwMode="auto">
            <a:xfrm>
              <a:off x="12218" y="162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8" name="Rectangle 476"/>
            <p:cNvSpPr>
              <a:spLocks noChangeArrowheads="1"/>
            </p:cNvSpPr>
            <p:nvPr/>
          </p:nvSpPr>
          <p:spPr bwMode="auto">
            <a:xfrm>
              <a:off x="12959" y="1627"/>
              <a:ext cx="5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49" name="Rectangle 477"/>
            <p:cNvSpPr>
              <a:spLocks noChangeArrowheads="1"/>
            </p:cNvSpPr>
            <p:nvPr/>
          </p:nvSpPr>
          <p:spPr bwMode="auto">
            <a:xfrm>
              <a:off x="11876" y="2042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0" name="Rectangle 478"/>
            <p:cNvSpPr>
              <a:spLocks noChangeArrowheads="1"/>
            </p:cNvSpPr>
            <p:nvPr/>
          </p:nvSpPr>
          <p:spPr bwMode="auto">
            <a:xfrm>
              <a:off x="11648" y="2368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1" name="Rectangle 479"/>
            <p:cNvSpPr>
              <a:spLocks noChangeArrowheads="1"/>
            </p:cNvSpPr>
            <p:nvPr/>
          </p:nvSpPr>
          <p:spPr bwMode="auto">
            <a:xfrm>
              <a:off x="11021" y="2368"/>
              <a:ext cx="45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2" name="Rectangle 480"/>
            <p:cNvSpPr>
              <a:spLocks noChangeArrowheads="1"/>
            </p:cNvSpPr>
            <p:nvPr/>
          </p:nvSpPr>
          <p:spPr bwMode="auto">
            <a:xfrm>
              <a:off x="11306" y="2042"/>
              <a:ext cx="513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3" name="Rectangle 481"/>
            <p:cNvSpPr>
              <a:spLocks noChangeArrowheads="1"/>
            </p:cNvSpPr>
            <p:nvPr/>
          </p:nvSpPr>
          <p:spPr bwMode="auto">
            <a:xfrm>
              <a:off x="11534" y="162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4" name="Rectangle 482"/>
            <p:cNvSpPr>
              <a:spLocks noChangeArrowheads="1"/>
            </p:cNvSpPr>
            <p:nvPr/>
          </p:nvSpPr>
          <p:spPr bwMode="auto">
            <a:xfrm>
              <a:off x="10679" y="1627"/>
              <a:ext cx="39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5" name="Rectangle 483"/>
            <p:cNvSpPr>
              <a:spLocks noChangeArrowheads="1"/>
            </p:cNvSpPr>
            <p:nvPr/>
          </p:nvSpPr>
          <p:spPr bwMode="auto">
            <a:xfrm>
              <a:off x="10793" y="2045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6" name="Rectangle 484"/>
            <p:cNvSpPr>
              <a:spLocks noChangeArrowheads="1"/>
            </p:cNvSpPr>
            <p:nvPr/>
          </p:nvSpPr>
          <p:spPr bwMode="auto">
            <a:xfrm>
              <a:off x="10223" y="204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7" name="Rectangle 485"/>
            <p:cNvSpPr>
              <a:spLocks noChangeArrowheads="1"/>
            </p:cNvSpPr>
            <p:nvPr/>
          </p:nvSpPr>
          <p:spPr bwMode="auto">
            <a:xfrm>
              <a:off x="9750" y="204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8" name="Rectangle 486"/>
            <p:cNvSpPr>
              <a:spLocks noChangeArrowheads="1"/>
            </p:cNvSpPr>
            <p:nvPr/>
          </p:nvSpPr>
          <p:spPr bwMode="auto">
            <a:xfrm>
              <a:off x="8969" y="1798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59" name="Rectangle 487"/>
            <p:cNvSpPr>
              <a:spLocks noChangeArrowheads="1"/>
            </p:cNvSpPr>
            <p:nvPr/>
          </p:nvSpPr>
          <p:spPr bwMode="auto">
            <a:xfrm>
              <a:off x="8171" y="1798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0" name="Rectangle 488"/>
            <p:cNvSpPr>
              <a:spLocks noChangeArrowheads="1"/>
            </p:cNvSpPr>
            <p:nvPr/>
          </p:nvSpPr>
          <p:spPr bwMode="auto">
            <a:xfrm>
              <a:off x="8513" y="2140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1" name="Rectangle 489"/>
            <p:cNvSpPr>
              <a:spLocks noChangeArrowheads="1"/>
            </p:cNvSpPr>
            <p:nvPr/>
          </p:nvSpPr>
          <p:spPr bwMode="auto">
            <a:xfrm>
              <a:off x="8855" y="248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2" name="Rectangle 490"/>
            <p:cNvSpPr>
              <a:spLocks noChangeArrowheads="1"/>
            </p:cNvSpPr>
            <p:nvPr/>
          </p:nvSpPr>
          <p:spPr bwMode="auto">
            <a:xfrm>
              <a:off x="9254" y="2214"/>
              <a:ext cx="45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3" name="Rectangle 491"/>
            <p:cNvSpPr>
              <a:spLocks noChangeArrowheads="1"/>
            </p:cNvSpPr>
            <p:nvPr/>
          </p:nvSpPr>
          <p:spPr bwMode="auto">
            <a:xfrm>
              <a:off x="7547" y="2767"/>
              <a:ext cx="45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4" name="Rectangle 492"/>
            <p:cNvSpPr>
              <a:spLocks noChangeArrowheads="1"/>
            </p:cNvSpPr>
            <p:nvPr/>
          </p:nvSpPr>
          <p:spPr bwMode="auto">
            <a:xfrm>
              <a:off x="7427" y="208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5" name="Rectangle 493"/>
            <p:cNvSpPr>
              <a:spLocks noChangeArrowheads="1"/>
            </p:cNvSpPr>
            <p:nvPr/>
          </p:nvSpPr>
          <p:spPr bwMode="auto">
            <a:xfrm>
              <a:off x="7829" y="162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77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6" name="Rectangle 494"/>
            <p:cNvSpPr>
              <a:spLocks noChangeArrowheads="1"/>
            </p:cNvSpPr>
            <p:nvPr/>
          </p:nvSpPr>
          <p:spPr bwMode="auto">
            <a:xfrm>
              <a:off x="7031" y="162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7" name="Rectangle 495"/>
            <p:cNvSpPr>
              <a:spLocks noChangeArrowheads="1"/>
            </p:cNvSpPr>
            <p:nvPr/>
          </p:nvSpPr>
          <p:spPr bwMode="auto">
            <a:xfrm>
              <a:off x="6632" y="2026"/>
              <a:ext cx="4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8" name="Rectangle 496"/>
            <p:cNvSpPr>
              <a:spLocks noChangeArrowheads="1"/>
            </p:cNvSpPr>
            <p:nvPr/>
          </p:nvSpPr>
          <p:spPr bwMode="auto">
            <a:xfrm>
              <a:off x="6547" y="221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69" name="Rectangle 497"/>
            <p:cNvSpPr>
              <a:spLocks noChangeArrowheads="1"/>
            </p:cNvSpPr>
            <p:nvPr/>
          </p:nvSpPr>
          <p:spPr bwMode="auto">
            <a:xfrm>
              <a:off x="6632" y="17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0" name="Rectangle 498"/>
            <p:cNvSpPr>
              <a:spLocks noChangeArrowheads="1"/>
            </p:cNvSpPr>
            <p:nvPr/>
          </p:nvSpPr>
          <p:spPr bwMode="auto">
            <a:xfrm>
              <a:off x="5865" y="227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1" name="Rectangle 499"/>
            <p:cNvSpPr>
              <a:spLocks noChangeArrowheads="1"/>
            </p:cNvSpPr>
            <p:nvPr/>
          </p:nvSpPr>
          <p:spPr bwMode="auto">
            <a:xfrm>
              <a:off x="5948" y="17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2" name="Rectangle 500"/>
            <p:cNvSpPr>
              <a:spLocks noChangeArrowheads="1"/>
            </p:cNvSpPr>
            <p:nvPr/>
          </p:nvSpPr>
          <p:spPr bwMode="auto">
            <a:xfrm>
              <a:off x="4751" y="17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3" name="Rectangle 501"/>
            <p:cNvSpPr>
              <a:spLocks noChangeArrowheads="1"/>
            </p:cNvSpPr>
            <p:nvPr/>
          </p:nvSpPr>
          <p:spPr bwMode="auto">
            <a:xfrm>
              <a:off x="6290" y="265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4" name="Rectangle 502"/>
            <p:cNvSpPr>
              <a:spLocks noChangeArrowheads="1"/>
            </p:cNvSpPr>
            <p:nvPr/>
          </p:nvSpPr>
          <p:spPr bwMode="auto">
            <a:xfrm>
              <a:off x="6746" y="299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5" name="Rectangle 503"/>
            <p:cNvSpPr>
              <a:spLocks noChangeArrowheads="1"/>
            </p:cNvSpPr>
            <p:nvPr/>
          </p:nvSpPr>
          <p:spPr bwMode="auto">
            <a:xfrm>
              <a:off x="6723" y="348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6" name="Rectangle 504"/>
            <p:cNvSpPr>
              <a:spLocks noChangeArrowheads="1"/>
            </p:cNvSpPr>
            <p:nvPr/>
          </p:nvSpPr>
          <p:spPr bwMode="auto">
            <a:xfrm>
              <a:off x="6290" y="316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7" name="Rectangle 505"/>
            <p:cNvSpPr>
              <a:spLocks noChangeArrowheads="1"/>
            </p:cNvSpPr>
            <p:nvPr/>
          </p:nvSpPr>
          <p:spPr bwMode="auto">
            <a:xfrm>
              <a:off x="6290" y="385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8" name="Rectangle 506"/>
            <p:cNvSpPr>
              <a:spLocks noChangeArrowheads="1"/>
            </p:cNvSpPr>
            <p:nvPr/>
          </p:nvSpPr>
          <p:spPr bwMode="auto">
            <a:xfrm>
              <a:off x="7224" y="324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79" name="Rectangle 507"/>
            <p:cNvSpPr>
              <a:spLocks noChangeArrowheads="1"/>
            </p:cNvSpPr>
            <p:nvPr/>
          </p:nvSpPr>
          <p:spPr bwMode="auto">
            <a:xfrm>
              <a:off x="6803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0" name="Rectangle 508"/>
            <p:cNvSpPr>
              <a:spLocks noChangeArrowheads="1"/>
            </p:cNvSpPr>
            <p:nvPr/>
          </p:nvSpPr>
          <p:spPr bwMode="auto">
            <a:xfrm>
              <a:off x="6062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1" name="Rectangle 509"/>
            <p:cNvSpPr>
              <a:spLocks noChangeArrowheads="1"/>
            </p:cNvSpPr>
            <p:nvPr/>
          </p:nvSpPr>
          <p:spPr bwMode="auto">
            <a:xfrm>
              <a:off x="6879" y="440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2" name="Rectangle 510"/>
            <p:cNvSpPr>
              <a:spLocks noChangeArrowheads="1"/>
            </p:cNvSpPr>
            <p:nvPr/>
          </p:nvSpPr>
          <p:spPr bwMode="auto">
            <a:xfrm>
              <a:off x="6404" y="4534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3" name="Rectangle 511"/>
            <p:cNvSpPr>
              <a:spLocks noChangeArrowheads="1"/>
            </p:cNvSpPr>
            <p:nvPr/>
          </p:nvSpPr>
          <p:spPr bwMode="auto">
            <a:xfrm>
              <a:off x="5549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4" name="Rectangle 512"/>
            <p:cNvSpPr>
              <a:spLocks noChangeArrowheads="1"/>
            </p:cNvSpPr>
            <p:nvPr/>
          </p:nvSpPr>
          <p:spPr bwMode="auto">
            <a:xfrm>
              <a:off x="4808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5" name="Rectangle 513"/>
            <p:cNvSpPr>
              <a:spLocks noChangeArrowheads="1"/>
            </p:cNvSpPr>
            <p:nvPr/>
          </p:nvSpPr>
          <p:spPr bwMode="auto">
            <a:xfrm>
              <a:off x="5150" y="447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6" name="Rectangle 514"/>
            <p:cNvSpPr>
              <a:spLocks noChangeArrowheads="1"/>
            </p:cNvSpPr>
            <p:nvPr/>
          </p:nvSpPr>
          <p:spPr bwMode="auto">
            <a:xfrm>
              <a:off x="4523" y="447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7" name="Rectangle 515"/>
            <p:cNvSpPr>
              <a:spLocks noChangeArrowheads="1"/>
            </p:cNvSpPr>
            <p:nvPr/>
          </p:nvSpPr>
          <p:spPr bwMode="auto">
            <a:xfrm>
              <a:off x="4124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8" name="Rectangle 516"/>
            <p:cNvSpPr>
              <a:spLocks noChangeArrowheads="1"/>
            </p:cNvSpPr>
            <p:nvPr/>
          </p:nvSpPr>
          <p:spPr bwMode="auto">
            <a:xfrm>
              <a:off x="3611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89" name="Rectangle 517"/>
            <p:cNvSpPr>
              <a:spLocks noChangeArrowheads="1"/>
            </p:cNvSpPr>
            <p:nvPr/>
          </p:nvSpPr>
          <p:spPr bwMode="auto">
            <a:xfrm>
              <a:off x="3497" y="305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0" name="Rectangle 518"/>
            <p:cNvSpPr>
              <a:spLocks noChangeArrowheads="1"/>
            </p:cNvSpPr>
            <p:nvPr/>
          </p:nvSpPr>
          <p:spPr bwMode="auto">
            <a:xfrm>
              <a:off x="3782" y="162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1" name="Rectangle 519"/>
            <p:cNvSpPr>
              <a:spLocks noChangeArrowheads="1"/>
            </p:cNvSpPr>
            <p:nvPr/>
          </p:nvSpPr>
          <p:spPr bwMode="auto">
            <a:xfrm>
              <a:off x="2927" y="162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2" name="Rectangle 520"/>
            <p:cNvSpPr>
              <a:spLocks noChangeArrowheads="1"/>
            </p:cNvSpPr>
            <p:nvPr/>
          </p:nvSpPr>
          <p:spPr bwMode="auto">
            <a:xfrm>
              <a:off x="3015" y="204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3" name="Rectangle 521"/>
            <p:cNvSpPr>
              <a:spLocks noChangeArrowheads="1"/>
            </p:cNvSpPr>
            <p:nvPr/>
          </p:nvSpPr>
          <p:spPr bwMode="auto">
            <a:xfrm>
              <a:off x="3611" y="204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4" name="Rectangle 522"/>
            <p:cNvSpPr>
              <a:spLocks noChangeArrowheads="1"/>
            </p:cNvSpPr>
            <p:nvPr/>
          </p:nvSpPr>
          <p:spPr bwMode="auto">
            <a:xfrm>
              <a:off x="3041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5" name="Rectangle 523"/>
            <p:cNvSpPr>
              <a:spLocks noChangeArrowheads="1"/>
            </p:cNvSpPr>
            <p:nvPr/>
          </p:nvSpPr>
          <p:spPr bwMode="auto">
            <a:xfrm>
              <a:off x="2414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6" name="Rectangle 524"/>
            <p:cNvSpPr>
              <a:spLocks noChangeArrowheads="1"/>
            </p:cNvSpPr>
            <p:nvPr/>
          </p:nvSpPr>
          <p:spPr bwMode="auto">
            <a:xfrm>
              <a:off x="8114" y="470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7" name="Rectangle 525"/>
            <p:cNvSpPr>
              <a:spLocks noChangeArrowheads="1"/>
            </p:cNvSpPr>
            <p:nvPr/>
          </p:nvSpPr>
          <p:spPr bwMode="auto">
            <a:xfrm>
              <a:off x="7883" y="438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8" name="Rectangle 526"/>
            <p:cNvSpPr>
              <a:spLocks noChangeArrowheads="1"/>
            </p:cNvSpPr>
            <p:nvPr/>
          </p:nvSpPr>
          <p:spPr bwMode="auto">
            <a:xfrm>
              <a:off x="7943" y="407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99" name="Rectangle 527"/>
            <p:cNvSpPr>
              <a:spLocks noChangeArrowheads="1"/>
            </p:cNvSpPr>
            <p:nvPr/>
          </p:nvSpPr>
          <p:spPr bwMode="auto">
            <a:xfrm>
              <a:off x="8456" y="362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00" name="Rectangle 528"/>
            <p:cNvSpPr>
              <a:spLocks noChangeArrowheads="1"/>
            </p:cNvSpPr>
            <p:nvPr/>
          </p:nvSpPr>
          <p:spPr bwMode="auto">
            <a:xfrm>
              <a:off x="9669" y="3247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01" name="Rectangle 529"/>
            <p:cNvSpPr>
              <a:spLocks noChangeArrowheads="1"/>
            </p:cNvSpPr>
            <p:nvPr/>
          </p:nvSpPr>
          <p:spPr bwMode="auto">
            <a:xfrm>
              <a:off x="10280" y="328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02" name="Rectangle 530"/>
            <p:cNvSpPr>
              <a:spLocks noChangeArrowheads="1"/>
            </p:cNvSpPr>
            <p:nvPr/>
          </p:nvSpPr>
          <p:spPr bwMode="auto">
            <a:xfrm>
              <a:off x="11021" y="328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03" name="Oval 531"/>
            <p:cNvSpPr>
              <a:spLocks noChangeArrowheads="1"/>
            </p:cNvSpPr>
            <p:nvPr/>
          </p:nvSpPr>
          <p:spPr bwMode="auto">
            <a:xfrm>
              <a:off x="2927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4" name="Oval 532"/>
            <p:cNvSpPr>
              <a:spLocks noChangeArrowheads="1"/>
            </p:cNvSpPr>
            <p:nvPr/>
          </p:nvSpPr>
          <p:spPr bwMode="auto">
            <a:xfrm>
              <a:off x="3554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5" name="Oval 533"/>
            <p:cNvSpPr>
              <a:spLocks noChangeArrowheads="1"/>
            </p:cNvSpPr>
            <p:nvPr/>
          </p:nvSpPr>
          <p:spPr bwMode="auto">
            <a:xfrm>
              <a:off x="4181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6" name="Oval 534"/>
            <p:cNvSpPr>
              <a:spLocks noChangeArrowheads="1"/>
            </p:cNvSpPr>
            <p:nvPr/>
          </p:nvSpPr>
          <p:spPr bwMode="auto">
            <a:xfrm>
              <a:off x="4808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7" name="Oval 535"/>
            <p:cNvSpPr>
              <a:spLocks noChangeArrowheads="1"/>
            </p:cNvSpPr>
            <p:nvPr/>
          </p:nvSpPr>
          <p:spPr bwMode="auto">
            <a:xfrm>
              <a:off x="5435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8" name="Oval 536"/>
            <p:cNvSpPr>
              <a:spLocks noChangeArrowheads="1"/>
            </p:cNvSpPr>
            <p:nvPr/>
          </p:nvSpPr>
          <p:spPr bwMode="auto">
            <a:xfrm>
              <a:off x="6062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09" name="Oval 537"/>
            <p:cNvSpPr>
              <a:spLocks noChangeArrowheads="1"/>
            </p:cNvSpPr>
            <p:nvPr/>
          </p:nvSpPr>
          <p:spPr bwMode="auto">
            <a:xfrm>
              <a:off x="6689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0" name="Oval 538"/>
            <p:cNvSpPr>
              <a:spLocks noChangeArrowheads="1"/>
            </p:cNvSpPr>
            <p:nvPr/>
          </p:nvSpPr>
          <p:spPr bwMode="auto">
            <a:xfrm>
              <a:off x="7316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1" name="Oval 539"/>
            <p:cNvSpPr>
              <a:spLocks noChangeArrowheads="1"/>
            </p:cNvSpPr>
            <p:nvPr/>
          </p:nvSpPr>
          <p:spPr bwMode="auto">
            <a:xfrm>
              <a:off x="7943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2" name="Oval 540"/>
            <p:cNvSpPr>
              <a:spLocks noChangeArrowheads="1"/>
            </p:cNvSpPr>
            <p:nvPr/>
          </p:nvSpPr>
          <p:spPr bwMode="auto">
            <a:xfrm>
              <a:off x="8573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3" name="Oval 541"/>
            <p:cNvSpPr>
              <a:spLocks noChangeArrowheads="1"/>
            </p:cNvSpPr>
            <p:nvPr/>
          </p:nvSpPr>
          <p:spPr bwMode="auto">
            <a:xfrm>
              <a:off x="9197" y="5674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4" name="Line 542"/>
            <p:cNvSpPr>
              <a:spLocks noChangeShapeType="1"/>
            </p:cNvSpPr>
            <p:nvPr/>
          </p:nvSpPr>
          <p:spPr bwMode="auto">
            <a:xfrm>
              <a:off x="3041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5" name="Line 543"/>
            <p:cNvSpPr>
              <a:spLocks noChangeShapeType="1"/>
            </p:cNvSpPr>
            <p:nvPr/>
          </p:nvSpPr>
          <p:spPr bwMode="auto">
            <a:xfrm>
              <a:off x="3668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6" name="Line 544"/>
            <p:cNvSpPr>
              <a:spLocks noChangeShapeType="1"/>
            </p:cNvSpPr>
            <p:nvPr/>
          </p:nvSpPr>
          <p:spPr bwMode="auto">
            <a:xfrm>
              <a:off x="4298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7" name="Line 545"/>
            <p:cNvSpPr>
              <a:spLocks noChangeShapeType="1"/>
            </p:cNvSpPr>
            <p:nvPr/>
          </p:nvSpPr>
          <p:spPr bwMode="auto">
            <a:xfrm>
              <a:off x="4922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8" name="Line 546"/>
            <p:cNvSpPr>
              <a:spLocks noChangeShapeType="1"/>
            </p:cNvSpPr>
            <p:nvPr/>
          </p:nvSpPr>
          <p:spPr bwMode="auto">
            <a:xfrm>
              <a:off x="5549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19" name="Line 547"/>
            <p:cNvSpPr>
              <a:spLocks noChangeShapeType="1"/>
            </p:cNvSpPr>
            <p:nvPr/>
          </p:nvSpPr>
          <p:spPr bwMode="auto">
            <a:xfrm>
              <a:off x="6176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20" name="Line 548"/>
            <p:cNvSpPr>
              <a:spLocks noChangeShapeType="1"/>
            </p:cNvSpPr>
            <p:nvPr/>
          </p:nvSpPr>
          <p:spPr bwMode="auto">
            <a:xfrm>
              <a:off x="6800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21" name="Line 549"/>
            <p:cNvSpPr>
              <a:spLocks noChangeShapeType="1"/>
            </p:cNvSpPr>
            <p:nvPr/>
          </p:nvSpPr>
          <p:spPr bwMode="auto">
            <a:xfrm>
              <a:off x="7430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22" name="Line 550"/>
            <p:cNvSpPr>
              <a:spLocks noChangeShapeType="1"/>
            </p:cNvSpPr>
            <p:nvPr/>
          </p:nvSpPr>
          <p:spPr bwMode="auto">
            <a:xfrm>
              <a:off x="8057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23" name="Line 551"/>
            <p:cNvSpPr>
              <a:spLocks noChangeShapeType="1"/>
            </p:cNvSpPr>
            <p:nvPr/>
          </p:nvSpPr>
          <p:spPr bwMode="auto">
            <a:xfrm>
              <a:off x="8684" y="5734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24" name="Rectangle 552"/>
            <p:cNvSpPr>
              <a:spLocks noChangeArrowheads="1"/>
            </p:cNvSpPr>
            <p:nvPr/>
          </p:nvSpPr>
          <p:spPr bwMode="auto">
            <a:xfrm>
              <a:off x="3041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5" name="Rectangle 553"/>
            <p:cNvSpPr>
              <a:spLocks noChangeArrowheads="1"/>
            </p:cNvSpPr>
            <p:nvPr/>
          </p:nvSpPr>
          <p:spPr bwMode="auto">
            <a:xfrm>
              <a:off x="3668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6" name="Rectangle 554"/>
            <p:cNvSpPr>
              <a:spLocks noChangeArrowheads="1"/>
            </p:cNvSpPr>
            <p:nvPr/>
          </p:nvSpPr>
          <p:spPr bwMode="auto">
            <a:xfrm>
              <a:off x="4295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7" name="Rectangle 555"/>
            <p:cNvSpPr>
              <a:spLocks noChangeArrowheads="1"/>
            </p:cNvSpPr>
            <p:nvPr/>
          </p:nvSpPr>
          <p:spPr bwMode="auto">
            <a:xfrm>
              <a:off x="4922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8" name="Rectangle 556"/>
            <p:cNvSpPr>
              <a:spLocks noChangeArrowheads="1"/>
            </p:cNvSpPr>
            <p:nvPr/>
          </p:nvSpPr>
          <p:spPr bwMode="auto">
            <a:xfrm>
              <a:off x="5549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29" name="Rectangle 557"/>
            <p:cNvSpPr>
              <a:spLocks noChangeArrowheads="1"/>
            </p:cNvSpPr>
            <p:nvPr/>
          </p:nvSpPr>
          <p:spPr bwMode="auto">
            <a:xfrm>
              <a:off x="6176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0" name="Rectangle 558"/>
            <p:cNvSpPr>
              <a:spLocks noChangeArrowheads="1"/>
            </p:cNvSpPr>
            <p:nvPr/>
          </p:nvSpPr>
          <p:spPr bwMode="auto">
            <a:xfrm>
              <a:off x="6803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1" name="Rectangle 559"/>
            <p:cNvSpPr>
              <a:spLocks noChangeArrowheads="1"/>
            </p:cNvSpPr>
            <p:nvPr/>
          </p:nvSpPr>
          <p:spPr bwMode="auto">
            <a:xfrm>
              <a:off x="7430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2" name="Rectangle 560"/>
            <p:cNvSpPr>
              <a:spLocks noChangeArrowheads="1"/>
            </p:cNvSpPr>
            <p:nvPr/>
          </p:nvSpPr>
          <p:spPr bwMode="auto">
            <a:xfrm>
              <a:off x="8057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3" name="Rectangle 561"/>
            <p:cNvSpPr>
              <a:spLocks noChangeArrowheads="1"/>
            </p:cNvSpPr>
            <p:nvPr/>
          </p:nvSpPr>
          <p:spPr bwMode="auto">
            <a:xfrm>
              <a:off x="8684" y="544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34" name="Line 562"/>
            <p:cNvSpPr>
              <a:spLocks noChangeShapeType="1"/>
            </p:cNvSpPr>
            <p:nvPr/>
          </p:nvSpPr>
          <p:spPr bwMode="auto">
            <a:xfrm flipV="1">
              <a:off x="9311" y="5560"/>
              <a:ext cx="228" cy="1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35" name="Line 563"/>
            <p:cNvSpPr>
              <a:spLocks noChangeShapeType="1"/>
            </p:cNvSpPr>
            <p:nvPr/>
          </p:nvSpPr>
          <p:spPr bwMode="auto">
            <a:xfrm>
              <a:off x="9311" y="5734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36" name="Oval 564"/>
            <p:cNvSpPr>
              <a:spLocks noChangeArrowheads="1"/>
            </p:cNvSpPr>
            <p:nvPr/>
          </p:nvSpPr>
          <p:spPr bwMode="auto">
            <a:xfrm>
              <a:off x="2927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37" name="Oval 565"/>
            <p:cNvSpPr>
              <a:spLocks noChangeArrowheads="1"/>
            </p:cNvSpPr>
            <p:nvPr/>
          </p:nvSpPr>
          <p:spPr bwMode="auto">
            <a:xfrm>
              <a:off x="2300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38" name="Oval 566"/>
            <p:cNvSpPr>
              <a:spLocks noChangeArrowheads="1"/>
            </p:cNvSpPr>
            <p:nvPr/>
          </p:nvSpPr>
          <p:spPr bwMode="auto">
            <a:xfrm>
              <a:off x="3725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39" name="Oval 567"/>
            <p:cNvSpPr>
              <a:spLocks noChangeArrowheads="1"/>
            </p:cNvSpPr>
            <p:nvPr/>
          </p:nvSpPr>
          <p:spPr bwMode="auto">
            <a:xfrm>
              <a:off x="4580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0" name="Oval 568"/>
            <p:cNvSpPr>
              <a:spLocks noChangeArrowheads="1"/>
            </p:cNvSpPr>
            <p:nvPr/>
          </p:nvSpPr>
          <p:spPr bwMode="auto">
            <a:xfrm>
              <a:off x="5378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1" name="Oval 569"/>
            <p:cNvSpPr>
              <a:spLocks noChangeArrowheads="1"/>
            </p:cNvSpPr>
            <p:nvPr/>
          </p:nvSpPr>
          <p:spPr bwMode="auto">
            <a:xfrm>
              <a:off x="6176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2" name="Oval 570"/>
            <p:cNvSpPr>
              <a:spLocks noChangeArrowheads="1"/>
            </p:cNvSpPr>
            <p:nvPr/>
          </p:nvSpPr>
          <p:spPr bwMode="auto">
            <a:xfrm>
              <a:off x="6917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3" name="Oval 571"/>
            <p:cNvSpPr>
              <a:spLocks noChangeArrowheads="1"/>
            </p:cNvSpPr>
            <p:nvPr/>
          </p:nvSpPr>
          <p:spPr bwMode="auto">
            <a:xfrm>
              <a:off x="7658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4" name="Oval 572"/>
            <p:cNvSpPr>
              <a:spLocks noChangeArrowheads="1"/>
            </p:cNvSpPr>
            <p:nvPr/>
          </p:nvSpPr>
          <p:spPr bwMode="auto">
            <a:xfrm>
              <a:off x="8456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5" name="Line 573"/>
            <p:cNvSpPr>
              <a:spLocks noChangeShapeType="1"/>
            </p:cNvSpPr>
            <p:nvPr/>
          </p:nvSpPr>
          <p:spPr bwMode="auto">
            <a:xfrm>
              <a:off x="2414" y="6187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6" name="Line 574"/>
            <p:cNvSpPr>
              <a:spLocks noChangeShapeType="1"/>
            </p:cNvSpPr>
            <p:nvPr/>
          </p:nvSpPr>
          <p:spPr bwMode="auto">
            <a:xfrm>
              <a:off x="3041" y="6187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7" name="Line 575"/>
            <p:cNvSpPr>
              <a:spLocks noChangeShapeType="1"/>
            </p:cNvSpPr>
            <p:nvPr/>
          </p:nvSpPr>
          <p:spPr bwMode="auto">
            <a:xfrm>
              <a:off x="3839" y="6187"/>
              <a:ext cx="7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8" name="Line 576"/>
            <p:cNvSpPr>
              <a:spLocks noChangeShapeType="1"/>
            </p:cNvSpPr>
            <p:nvPr/>
          </p:nvSpPr>
          <p:spPr bwMode="auto">
            <a:xfrm>
              <a:off x="4697" y="6187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49" name="Line 577"/>
            <p:cNvSpPr>
              <a:spLocks noChangeShapeType="1"/>
            </p:cNvSpPr>
            <p:nvPr/>
          </p:nvSpPr>
          <p:spPr bwMode="auto">
            <a:xfrm>
              <a:off x="5492" y="6187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50" name="Line 578"/>
            <p:cNvSpPr>
              <a:spLocks noChangeShapeType="1"/>
            </p:cNvSpPr>
            <p:nvPr/>
          </p:nvSpPr>
          <p:spPr bwMode="auto">
            <a:xfrm>
              <a:off x="6290" y="6187"/>
              <a:ext cx="6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51" name="Line 579"/>
            <p:cNvSpPr>
              <a:spLocks noChangeShapeType="1"/>
            </p:cNvSpPr>
            <p:nvPr/>
          </p:nvSpPr>
          <p:spPr bwMode="auto">
            <a:xfrm>
              <a:off x="7031" y="6187"/>
              <a:ext cx="6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52" name="Line 580"/>
            <p:cNvSpPr>
              <a:spLocks noChangeShapeType="1"/>
            </p:cNvSpPr>
            <p:nvPr/>
          </p:nvSpPr>
          <p:spPr bwMode="auto">
            <a:xfrm>
              <a:off x="7772" y="6187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53" name="Rectangle 581"/>
            <p:cNvSpPr>
              <a:spLocks noChangeArrowheads="1"/>
            </p:cNvSpPr>
            <p:nvPr/>
          </p:nvSpPr>
          <p:spPr bwMode="auto">
            <a:xfrm>
              <a:off x="2414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4" name="Rectangle 582"/>
            <p:cNvSpPr>
              <a:spLocks noChangeArrowheads="1"/>
            </p:cNvSpPr>
            <p:nvPr/>
          </p:nvSpPr>
          <p:spPr bwMode="auto">
            <a:xfrm>
              <a:off x="3098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5" name="Rectangle 583"/>
            <p:cNvSpPr>
              <a:spLocks noChangeArrowheads="1"/>
            </p:cNvSpPr>
            <p:nvPr/>
          </p:nvSpPr>
          <p:spPr bwMode="auto">
            <a:xfrm>
              <a:off x="6347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6" name="Rectangle 584"/>
            <p:cNvSpPr>
              <a:spLocks noChangeArrowheads="1"/>
            </p:cNvSpPr>
            <p:nvPr/>
          </p:nvSpPr>
          <p:spPr bwMode="auto">
            <a:xfrm>
              <a:off x="4808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7" name="Rectangle 585"/>
            <p:cNvSpPr>
              <a:spLocks noChangeArrowheads="1"/>
            </p:cNvSpPr>
            <p:nvPr/>
          </p:nvSpPr>
          <p:spPr bwMode="auto">
            <a:xfrm>
              <a:off x="5549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8" name="Rectangle 586"/>
            <p:cNvSpPr>
              <a:spLocks noChangeArrowheads="1"/>
            </p:cNvSpPr>
            <p:nvPr/>
          </p:nvSpPr>
          <p:spPr bwMode="auto">
            <a:xfrm>
              <a:off x="3953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59" name="Rectangle 587"/>
            <p:cNvSpPr>
              <a:spLocks noChangeArrowheads="1"/>
            </p:cNvSpPr>
            <p:nvPr/>
          </p:nvSpPr>
          <p:spPr bwMode="auto">
            <a:xfrm>
              <a:off x="7088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0" name="Rectangle 588"/>
            <p:cNvSpPr>
              <a:spLocks noChangeArrowheads="1"/>
            </p:cNvSpPr>
            <p:nvPr/>
          </p:nvSpPr>
          <p:spPr bwMode="auto">
            <a:xfrm>
              <a:off x="7886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1" name="Rectangle 589"/>
            <p:cNvSpPr>
              <a:spLocks noChangeArrowheads="1"/>
            </p:cNvSpPr>
            <p:nvPr/>
          </p:nvSpPr>
          <p:spPr bwMode="auto">
            <a:xfrm>
              <a:off x="2414" y="179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2" name="Oval 590"/>
            <p:cNvSpPr>
              <a:spLocks noChangeArrowheads="1"/>
            </p:cNvSpPr>
            <p:nvPr/>
          </p:nvSpPr>
          <p:spPr bwMode="auto">
            <a:xfrm>
              <a:off x="9197" y="6130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63" name="Line 591"/>
            <p:cNvSpPr>
              <a:spLocks noChangeShapeType="1"/>
            </p:cNvSpPr>
            <p:nvPr/>
          </p:nvSpPr>
          <p:spPr bwMode="auto">
            <a:xfrm>
              <a:off x="8570" y="6187"/>
              <a:ext cx="6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64" name="Rectangle 592"/>
            <p:cNvSpPr>
              <a:spLocks noChangeArrowheads="1"/>
            </p:cNvSpPr>
            <p:nvPr/>
          </p:nvSpPr>
          <p:spPr bwMode="auto">
            <a:xfrm>
              <a:off x="8627" y="5902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5" name="Line 593"/>
            <p:cNvSpPr>
              <a:spLocks noChangeShapeType="1"/>
            </p:cNvSpPr>
            <p:nvPr/>
          </p:nvSpPr>
          <p:spPr bwMode="auto">
            <a:xfrm>
              <a:off x="9311" y="6187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66" name="Rectangle 594"/>
            <p:cNvSpPr>
              <a:spLocks noChangeArrowheads="1"/>
            </p:cNvSpPr>
            <p:nvPr/>
          </p:nvSpPr>
          <p:spPr bwMode="auto">
            <a:xfrm>
              <a:off x="2756" y="5785"/>
              <a:ext cx="57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jaz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67" name="Line 595"/>
            <p:cNvSpPr>
              <a:spLocks noChangeShapeType="1"/>
            </p:cNvSpPr>
            <p:nvPr/>
          </p:nvSpPr>
          <p:spPr bwMode="auto">
            <a:xfrm>
              <a:off x="2984" y="6016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68" name="Line 596"/>
            <p:cNvSpPr>
              <a:spLocks noChangeShapeType="1"/>
            </p:cNvSpPr>
            <p:nvPr/>
          </p:nvSpPr>
          <p:spPr bwMode="auto">
            <a:xfrm>
              <a:off x="2984" y="5788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69" name="Rectangle 597"/>
            <p:cNvSpPr>
              <a:spLocks noChangeArrowheads="1"/>
            </p:cNvSpPr>
            <p:nvPr/>
          </p:nvSpPr>
          <p:spPr bwMode="auto">
            <a:xfrm>
              <a:off x="2274" y="6677"/>
              <a:ext cx="1197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Legenda: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0" name="Oval 598"/>
            <p:cNvSpPr>
              <a:spLocks noChangeArrowheads="1"/>
            </p:cNvSpPr>
            <p:nvPr/>
          </p:nvSpPr>
          <p:spPr bwMode="auto">
            <a:xfrm>
              <a:off x="2756" y="7263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71" name="Rectangle 599"/>
            <p:cNvSpPr>
              <a:spLocks noChangeArrowheads="1"/>
            </p:cNvSpPr>
            <p:nvPr/>
          </p:nvSpPr>
          <p:spPr bwMode="auto">
            <a:xfrm>
              <a:off x="3383" y="7086"/>
              <a:ext cx="159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węzły sieci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2" name="Line 600"/>
            <p:cNvSpPr>
              <a:spLocks noChangeShapeType="1"/>
            </p:cNvSpPr>
            <p:nvPr/>
          </p:nvSpPr>
          <p:spPr bwMode="auto">
            <a:xfrm>
              <a:off x="2531" y="7832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73" name="Rectangle 601"/>
            <p:cNvSpPr>
              <a:spLocks noChangeArrowheads="1"/>
            </p:cNvSpPr>
            <p:nvPr/>
          </p:nvSpPr>
          <p:spPr bwMode="auto">
            <a:xfrm>
              <a:off x="3465" y="7609"/>
              <a:ext cx="53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odcinki sieci należące do drzewa częściowego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4" name="Line 602"/>
            <p:cNvSpPr>
              <a:spLocks noChangeShapeType="1"/>
            </p:cNvSpPr>
            <p:nvPr/>
          </p:nvSpPr>
          <p:spPr bwMode="auto">
            <a:xfrm>
              <a:off x="2531" y="8809"/>
              <a:ext cx="684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75" name="Rectangle 603"/>
            <p:cNvSpPr>
              <a:spLocks noChangeArrowheads="1"/>
            </p:cNvSpPr>
            <p:nvPr/>
          </p:nvSpPr>
          <p:spPr bwMode="auto">
            <a:xfrm>
              <a:off x="3440" y="8581"/>
              <a:ext cx="228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granica jez. Dąbie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6" name="Rectangle 604"/>
            <p:cNvSpPr>
              <a:spLocks noChangeArrowheads="1"/>
            </p:cNvSpPr>
            <p:nvPr/>
          </p:nvSpPr>
          <p:spPr bwMode="auto">
            <a:xfrm>
              <a:off x="3502" y="8995"/>
              <a:ext cx="4327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fikcyjne  odcinki sieci modelujące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ruch wody w jeziorze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77" name="Line 605"/>
            <p:cNvSpPr>
              <a:spLocks noChangeShapeType="1"/>
            </p:cNvSpPr>
            <p:nvPr/>
          </p:nvSpPr>
          <p:spPr bwMode="auto">
            <a:xfrm>
              <a:off x="2531" y="9242"/>
              <a:ext cx="6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20" name="Tabela 519"/>
          <p:cNvGraphicFramePr>
            <a:graphicFrameLocks noGrp="1"/>
          </p:cNvGraphicFramePr>
          <p:nvPr/>
        </p:nvGraphicFramePr>
        <p:xfrm>
          <a:off x="5364088" y="2996952"/>
          <a:ext cx="3419475" cy="3505200"/>
        </p:xfrm>
        <a:graphic>
          <a:graphicData uri="http://schemas.openxmlformats.org/drawingml/2006/table">
            <a:tbl>
              <a:tblPr/>
              <a:tblGrid>
                <a:gridCol w="1259606"/>
                <a:gridCol w="450131"/>
                <a:gridCol w="1260241"/>
                <a:gridCol w="44949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Nazwa odcinka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Numer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Nazwa odcinka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Numer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Roztoka Odrzańska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Kanał Zielony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Kanał Policki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2,74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Przekop Parnicki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Szeroki Nurt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Parnica Zachodnia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Domiąża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4,6,7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Duńczyca i Kanał Wrocławski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Wietlina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5,75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Przekop Mieleński Śr.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Iński Nurt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Duńczyca Wschodnia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Skolwiński Nurt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9,76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Przekop Mieleński Pd.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Mewia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Parnica Środkowa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Babina z Czapiną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Parnica Wschodnia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Żurawia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Mienia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Czajcza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13,14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Dąbski Nurt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Gryfia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Dąbska Struga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Przekop Mieleński Pn.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Regalica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36 – 42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Orli Przesmyk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Cegielinka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40,79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Kanał Grabowski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Skośnica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Zbożowa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Kurowska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44,46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Wały Chrobrego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20,77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Kanał Kurowski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45,78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Kanał Grodzki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Zachodnia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47 – 56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Most Długi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Wschodnia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57 – 65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PBH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Odra Pucka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Times New Roman"/>
                          <a:cs typeface="Times New Roman"/>
                        </a:rPr>
                        <a:t>Jezioro Dąbie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67 – 73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23" name="Łącznik prosty 522"/>
          <p:cNvCxnSpPr/>
          <p:nvPr/>
        </p:nvCxnSpPr>
        <p:spPr>
          <a:xfrm rot="5400000">
            <a:off x="2195736" y="90872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Łącznik prosty 524"/>
          <p:cNvCxnSpPr/>
          <p:nvPr/>
        </p:nvCxnSpPr>
        <p:spPr>
          <a:xfrm>
            <a:off x="1043608" y="134076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Łącznik prosty 526"/>
          <p:cNvCxnSpPr/>
          <p:nvPr/>
        </p:nvCxnSpPr>
        <p:spPr>
          <a:xfrm rot="5400000">
            <a:off x="899592" y="2564904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Łącznik prosty 527"/>
          <p:cNvCxnSpPr/>
          <p:nvPr/>
        </p:nvCxnSpPr>
        <p:spPr>
          <a:xfrm rot="5400000">
            <a:off x="1619672" y="2564904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Łącznik prosty 529"/>
          <p:cNvCxnSpPr>
            <a:stCxn id="29182" idx="0"/>
          </p:cNvCxnSpPr>
          <p:nvPr/>
        </p:nvCxnSpPr>
        <p:spPr>
          <a:xfrm rot="16200000" flipH="1" flipV="1">
            <a:off x="2987305" y="2716609"/>
            <a:ext cx="208854" cy="2078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Łącznik prosty 531"/>
          <p:cNvCxnSpPr/>
          <p:nvPr/>
        </p:nvCxnSpPr>
        <p:spPr>
          <a:xfrm rot="16200000" flipH="1" flipV="1">
            <a:off x="3330541" y="2726243"/>
            <a:ext cx="200198" cy="1655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Łącznik prosty 534"/>
          <p:cNvCxnSpPr/>
          <p:nvPr/>
        </p:nvCxnSpPr>
        <p:spPr>
          <a:xfrm rot="5400000">
            <a:off x="3203848" y="2564904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Łącznik prosty 536"/>
          <p:cNvCxnSpPr/>
          <p:nvPr/>
        </p:nvCxnSpPr>
        <p:spPr>
          <a:xfrm>
            <a:off x="3059832" y="2276872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Łącznik prosty 537"/>
          <p:cNvCxnSpPr/>
          <p:nvPr/>
        </p:nvCxnSpPr>
        <p:spPr>
          <a:xfrm>
            <a:off x="3059832" y="1916832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Łącznik prosty 538"/>
          <p:cNvCxnSpPr>
            <a:endCxn id="29174" idx="3"/>
          </p:cNvCxnSpPr>
          <p:nvPr/>
        </p:nvCxnSpPr>
        <p:spPr>
          <a:xfrm flipV="1">
            <a:off x="3347864" y="1693872"/>
            <a:ext cx="229819" cy="150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Łącznik prosty 541"/>
          <p:cNvCxnSpPr/>
          <p:nvPr/>
        </p:nvCxnSpPr>
        <p:spPr>
          <a:xfrm rot="5400000" flipH="1" flipV="1">
            <a:off x="3635896" y="1844824"/>
            <a:ext cx="216024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Łącznik prosty 546"/>
          <p:cNvCxnSpPr/>
          <p:nvPr/>
        </p:nvCxnSpPr>
        <p:spPr>
          <a:xfrm flipV="1">
            <a:off x="4788024" y="1268760"/>
            <a:ext cx="245823" cy="84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Łącznik prosty 547"/>
          <p:cNvCxnSpPr/>
          <p:nvPr/>
        </p:nvCxnSpPr>
        <p:spPr>
          <a:xfrm flipV="1">
            <a:off x="4644008" y="980728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Łącznik prosty 552"/>
          <p:cNvCxnSpPr/>
          <p:nvPr/>
        </p:nvCxnSpPr>
        <p:spPr>
          <a:xfrm rot="5400000">
            <a:off x="4283968" y="90872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Łącznik prosty 553"/>
          <p:cNvCxnSpPr/>
          <p:nvPr/>
        </p:nvCxnSpPr>
        <p:spPr>
          <a:xfrm rot="5400000">
            <a:off x="5724128" y="90872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Łącznik prosty 554"/>
          <p:cNvCxnSpPr/>
          <p:nvPr/>
        </p:nvCxnSpPr>
        <p:spPr>
          <a:xfrm rot="5400000">
            <a:off x="6660232" y="90872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Łącznik prosty 555"/>
          <p:cNvCxnSpPr/>
          <p:nvPr/>
        </p:nvCxnSpPr>
        <p:spPr>
          <a:xfrm>
            <a:off x="6084168" y="1052736"/>
            <a:ext cx="358837" cy="151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Łącznik prosty 556"/>
          <p:cNvCxnSpPr/>
          <p:nvPr/>
        </p:nvCxnSpPr>
        <p:spPr>
          <a:xfrm>
            <a:off x="6444208" y="1052736"/>
            <a:ext cx="36004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Łącznik prosty 560"/>
          <p:cNvCxnSpPr/>
          <p:nvPr/>
        </p:nvCxnSpPr>
        <p:spPr>
          <a:xfrm rot="16200000" flipH="1">
            <a:off x="4067944" y="1484784"/>
            <a:ext cx="144016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4" name="pole tekstowe 563"/>
          <p:cNvSpPr txBox="1"/>
          <p:nvPr/>
        </p:nvSpPr>
        <p:spPr>
          <a:xfrm>
            <a:off x="2195736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66" name="pole tekstowe 565"/>
          <p:cNvSpPr txBox="1"/>
          <p:nvPr/>
        </p:nvSpPr>
        <p:spPr>
          <a:xfrm>
            <a:off x="1331640" y="11247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67" name="pole tekstowe 566"/>
          <p:cNvSpPr txBox="1"/>
          <p:nvPr/>
        </p:nvSpPr>
        <p:spPr>
          <a:xfrm>
            <a:off x="899592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68" name="pole tekstowe 567"/>
          <p:cNvSpPr txBox="1"/>
          <p:nvPr/>
        </p:nvSpPr>
        <p:spPr>
          <a:xfrm>
            <a:off x="1619672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4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69" name="pole tekstowe 568"/>
          <p:cNvSpPr txBox="1"/>
          <p:nvPr/>
        </p:nvSpPr>
        <p:spPr>
          <a:xfrm>
            <a:off x="2627784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5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0" name="pole tekstowe 569"/>
          <p:cNvSpPr txBox="1"/>
          <p:nvPr/>
        </p:nvSpPr>
        <p:spPr>
          <a:xfrm>
            <a:off x="3275856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6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1" name="pole tekstowe 570"/>
          <p:cNvSpPr txBox="1"/>
          <p:nvPr/>
        </p:nvSpPr>
        <p:spPr>
          <a:xfrm>
            <a:off x="3419872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7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2" name="pole tekstowe 571"/>
          <p:cNvSpPr txBox="1"/>
          <p:nvPr/>
        </p:nvSpPr>
        <p:spPr>
          <a:xfrm>
            <a:off x="2699792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8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3" name="pole tekstowe 572"/>
          <p:cNvSpPr txBox="1"/>
          <p:nvPr/>
        </p:nvSpPr>
        <p:spPr>
          <a:xfrm>
            <a:off x="2699792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9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4" name="pole tekstowe 573"/>
          <p:cNvSpPr txBox="1"/>
          <p:nvPr/>
        </p:nvSpPr>
        <p:spPr>
          <a:xfrm>
            <a:off x="3347864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11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5" name="pole tekstowe 574"/>
          <p:cNvSpPr txBox="1"/>
          <p:nvPr/>
        </p:nvSpPr>
        <p:spPr>
          <a:xfrm>
            <a:off x="377991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6" name="pole tekstowe 575"/>
          <p:cNvSpPr txBox="1"/>
          <p:nvPr/>
        </p:nvSpPr>
        <p:spPr>
          <a:xfrm>
            <a:off x="3707904" y="11247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13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7" name="pole tekstowe 576"/>
          <p:cNvSpPr txBox="1"/>
          <p:nvPr/>
        </p:nvSpPr>
        <p:spPr>
          <a:xfrm>
            <a:off x="5004048" y="11247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14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8" name="pole tekstowe 577"/>
          <p:cNvSpPr txBox="1"/>
          <p:nvPr/>
        </p:nvSpPr>
        <p:spPr>
          <a:xfrm>
            <a:off x="4211960" y="9807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15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79" name="pole tekstowe 578"/>
          <p:cNvSpPr txBox="1"/>
          <p:nvPr/>
        </p:nvSpPr>
        <p:spPr>
          <a:xfrm>
            <a:off x="4211960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16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80" name="pole tekstowe 579"/>
          <p:cNvSpPr txBox="1"/>
          <p:nvPr/>
        </p:nvSpPr>
        <p:spPr>
          <a:xfrm>
            <a:off x="5652120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17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81" name="pole tekstowe 580"/>
          <p:cNvSpPr txBox="1"/>
          <p:nvPr/>
        </p:nvSpPr>
        <p:spPr>
          <a:xfrm>
            <a:off x="5724128" y="10527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18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82" name="pole tekstowe 581"/>
          <p:cNvSpPr txBox="1"/>
          <p:nvPr/>
        </p:nvSpPr>
        <p:spPr>
          <a:xfrm>
            <a:off x="6732240" y="10527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19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83" name="pole tekstowe 582"/>
          <p:cNvSpPr txBox="1"/>
          <p:nvPr/>
        </p:nvSpPr>
        <p:spPr>
          <a:xfrm>
            <a:off x="6588224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20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584" name="Łącznik prosty 583"/>
          <p:cNvCxnSpPr>
            <a:endCxn id="29175" idx="2"/>
          </p:cNvCxnSpPr>
          <p:nvPr/>
        </p:nvCxnSpPr>
        <p:spPr>
          <a:xfrm rot="16200000" flipH="1">
            <a:off x="3224473" y="1968215"/>
            <a:ext cx="236361" cy="133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pole tekstowe 586"/>
          <p:cNvSpPr txBox="1"/>
          <p:nvPr/>
        </p:nvSpPr>
        <p:spPr>
          <a:xfrm>
            <a:off x="3275856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88" name="pole tekstowe 587"/>
          <p:cNvSpPr txBox="1"/>
          <p:nvPr/>
        </p:nvSpPr>
        <p:spPr>
          <a:xfrm>
            <a:off x="2555776" y="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Przekroje pomiarowe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358" y="0"/>
            <a:ext cx="9540606" cy="84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 rot="20307791">
            <a:off x="2771800" y="2348880"/>
            <a:ext cx="2232248" cy="172819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71600" y="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Współczynniki szorstkości globalnej sieci dolnej Odry w układzie NN</a:t>
            </a:r>
          </a:p>
          <a:p>
            <a:pPr algn="ctr"/>
            <a:r>
              <a:rPr lang="pl-PL" b="1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20869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Współczynniki szorstkości globalnej sieci dolnej Odry w układzie Kr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440" y="1484730"/>
            <a:ext cx="8209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Wniosek generalny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800" dirty="0" smtClean="0"/>
              <a:t>Należy rozważyć zastosowanie wyników kalibracji współczynników szorstkości ujściowych odcinków rzek o bardzo małych spadkach w procesie wyznaczania położenia geoidy jako  „hydrodynamicznego niwelatora”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410" y="2204864"/>
            <a:ext cx="842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Rozdział przepływów wody w obszarze dolnej Odry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Względne wartości wyrównanych przepływów dla pomiarów grupy II – północne odcinki sieci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Względne wartości wyrównanych przepływów dla pomiarów grupy II – zachodnie </a:t>
            </a:r>
            <a:br>
              <a:rPr lang="pl-PL" b="1" dirty="0" smtClean="0"/>
            </a:br>
            <a:r>
              <a:rPr lang="pl-PL" b="1" dirty="0" smtClean="0"/>
              <a:t>i centralne odcinki sieci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az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775157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Względne wartości wyrównanych przepływów dla pomiarów grupy II – wschodnie </a:t>
            </a:r>
            <a:br>
              <a:rPr lang="pl-PL" b="1" dirty="0" smtClean="0"/>
            </a:br>
            <a:r>
              <a:rPr lang="pl-PL" b="1" dirty="0" smtClean="0"/>
              <a:t>i południowe odcinki sieci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899592" y="76470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Zasada identyfikacji szorstkości poszczególnych odcinków sieci</a:t>
            </a:r>
            <a:endParaRPr lang="pl-PL" sz="2000" b="1" dirty="0"/>
          </a:p>
        </p:txBody>
      </p:sp>
      <p:sp>
        <p:nvSpPr>
          <p:cNvPr id="5" name="Prostokąt 4"/>
          <p:cNvSpPr/>
          <p:nvPr/>
        </p:nvSpPr>
        <p:spPr>
          <a:xfrm>
            <a:off x="7812360" y="2420888"/>
            <a:ext cx="1331640" cy="259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187624" y="5373216"/>
          <a:ext cx="1152128" cy="612481"/>
        </p:xfrm>
        <a:graphic>
          <a:graphicData uri="http://schemas.openxmlformats.org/presentationml/2006/ole">
            <p:oleObj spid="_x0000_s56322" name="Równanie" r:id="rId4" imgW="553144" imgH="294038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51520" y="50851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Przyjęto:</a:t>
            </a:r>
            <a:endParaRPr lang="pl-PL" dirty="0"/>
          </a:p>
        </p:txBody>
      </p:sp>
      <p:sp useBgFill="1">
        <p:nvSpPr>
          <p:cNvPr id="9" name="pole tekstowe 8"/>
          <p:cNvSpPr txBox="1"/>
          <p:nvPr/>
        </p:nvSpPr>
        <p:spPr>
          <a:xfrm>
            <a:off x="251520" y="1268760"/>
            <a:ext cx="871296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Dla </a:t>
            </a:r>
            <a:r>
              <a:rPr lang="pl-PL" sz="2000" i="1" dirty="0" smtClean="0"/>
              <a:t>M</a:t>
            </a:r>
            <a:r>
              <a:rPr lang="pl-PL" sz="2000" dirty="0" smtClean="0"/>
              <a:t>-odcinkowej sieci i dla dowolnego wektora szorstkości </a:t>
            </a:r>
            <a:r>
              <a:rPr lang="pl-PL" sz="2000" b="1" i="1" dirty="0" smtClean="0"/>
              <a:t>n</a:t>
            </a:r>
            <a:r>
              <a:rPr lang="pl-PL" sz="2000" dirty="0" smtClean="0"/>
              <a:t> = [</a:t>
            </a:r>
            <a:r>
              <a:rPr lang="pl-PL" sz="2000" i="1" dirty="0" smtClean="0"/>
              <a:t>n</a:t>
            </a:r>
            <a:r>
              <a:rPr lang="pl-PL" sz="2000" baseline="-25000" dirty="0" smtClean="0"/>
              <a:t>1</a:t>
            </a:r>
            <a:r>
              <a:rPr lang="pl-PL" sz="2000" dirty="0" smtClean="0"/>
              <a:t>, </a:t>
            </a:r>
            <a:r>
              <a:rPr lang="pl-PL" sz="2000" i="1" dirty="0" smtClean="0"/>
              <a:t>n</a:t>
            </a:r>
            <a:r>
              <a:rPr lang="pl-PL" sz="2000" baseline="-25000" dirty="0" smtClean="0"/>
              <a:t>2</a:t>
            </a:r>
            <a:r>
              <a:rPr lang="pl-PL" sz="2000" dirty="0" smtClean="0"/>
              <a:t>,…</a:t>
            </a:r>
            <a:r>
              <a:rPr lang="pl-PL" sz="2000" i="1" dirty="0" smtClean="0"/>
              <a:t>n</a:t>
            </a:r>
            <a:r>
              <a:rPr lang="pl-PL" sz="2000" i="1" baseline="-25000" dirty="0" smtClean="0"/>
              <a:t>M</a:t>
            </a:r>
            <a:r>
              <a:rPr lang="pl-PL" sz="2000" dirty="0" smtClean="0"/>
              <a:t>]  przy zadanym wektorze współczynników wagowych </a:t>
            </a:r>
            <a:r>
              <a:rPr lang="pl-PL" sz="2000" b="1" i="1" dirty="0" err="1" smtClean="0"/>
              <a:t>r</a:t>
            </a:r>
            <a:r>
              <a:rPr lang="pl-PL" sz="2000" dirty="0" smtClean="0"/>
              <a:t> = [</a:t>
            </a:r>
            <a:r>
              <a:rPr lang="pl-PL" sz="2000" i="1" dirty="0" smtClean="0"/>
              <a:t>r</a:t>
            </a:r>
            <a:r>
              <a:rPr lang="pl-PL" sz="2000" i="1" baseline="-25000" dirty="0" smtClean="0"/>
              <a:t>1</a:t>
            </a:r>
            <a:r>
              <a:rPr lang="pl-PL" sz="2000" dirty="0" smtClean="0"/>
              <a:t>, </a:t>
            </a:r>
            <a:r>
              <a:rPr lang="pl-PL" sz="2000" i="1" dirty="0" smtClean="0"/>
              <a:t>r</a:t>
            </a:r>
            <a:r>
              <a:rPr lang="pl-PL" sz="2000" i="1" baseline="-25000" dirty="0" smtClean="0"/>
              <a:t>2</a:t>
            </a:r>
            <a:r>
              <a:rPr lang="pl-PL" sz="2000" dirty="0" smtClean="0"/>
              <a:t>,…</a:t>
            </a:r>
            <a:r>
              <a:rPr lang="pl-PL" sz="2000" i="1" dirty="0" smtClean="0"/>
              <a:t>r</a:t>
            </a:r>
            <a:r>
              <a:rPr lang="pl-PL" sz="2000" i="1" baseline="-25000" dirty="0" smtClean="0"/>
              <a:t>M</a:t>
            </a:r>
            <a:r>
              <a:rPr lang="pl-PL" sz="2000" dirty="0" smtClean="0"/>
              <a:t>]</a:t>
            </a:r>
            <a:r>
              <a:rPr lang="pl-PL" sz="2000" baseline="-25000" dirty="0" smtClean="0"/>
              <a:t>  </a:t>
            </a:r>
            <a:r>
              <a:rPr lang="pl-PL" sz="2000" dirty="0" smtClean="0"/>
              <a:t>należy znaleźć wektor poprawek szorstkości </a:t>
            </a:r>
            <a:r>
              <a:rPr lang="pl-PL" sz="2000" b="1" dirty="0" err="1" smtClean="0"/>
              <a:t>∆</a:t>
            </a:r>
            <a:r>
              <a:rPr lang="pl-PL" sz="2000" b="1" i="1" dirty="0" err="1" smtClean="0"/>
              <a:t>n</a:t>
            </a:r>
            <a:r>
              <a:rPr lang="pl-PL" sz="2000" b="1" i="1" dirty="0" smtClean="0"/>
              <a:t> </a:t>
            </a:r>
            <a:r>
              <a:rPr lang="pl-PL" sz="2000" dirty="0" smtClean="0"/>
              <a:t>= [∆</a:t>
            </a:r>
            <a:r>
              <a:rPr lang="pl-PL" sz="2000" i="1" dirty="0" smtClean="0"/>
              <a:t>n</a:t>
            </a:r>
            <a:r>
              <a:rPr lang="pl-PL" sz="2000" i="1" baseline="-25000" dirty="0" smtClean="0"/>
              <a:t>1</a:t>
            </a:r>
            <a:r>
              <a:rPr lang="pl-PL" sz="2000" i="1" dirty="0" smtClean="0"/>
              <a:t>, </a:t>
            </a:r>
            <a:r>
              <a:rPr lang="pl-PL" sz="2000" dirty="0" smtClean="0"/>
              <a:t>∆</a:t>
            </a:r>
            <a:r>
              <a:rPr lang="pl-PL" sz="2000" i="1" dirty="0" smtClean="0"/>
              <a:t>n</a:t>
            </a:r>
            <a:r>
              <a:rPr lang="pl-PL" sz="2000" i="1" baseline="-25000" dirty="0" smtClean="0"/>
              <a:t>2</a:t>
            </a:r>
            <a:r>
              <a:rPr lang="pl-PL" sz="2000" i="1" dirty="0" smtClean="0"/>
              <a:t>,…</a:t>
            </a:r>
            <a:r>
              <a:rPr lang="pl-PL" sz="2000" dirty="0" smtClean="0"/>
              <a:t>∆</a:t>
            </a:r>
            <a:r>
              <a:rPr lang="pl-PL" sz="2000" i="1" dirty="0" smtClean="0"/>
              <a:t>n</a:t>
            </a:r>
            <a:r>
              <a:rPr lang="pl-PL" sz="2000" i="1" baseline="-25000" dirty="0" smtClean="0"/>
              <a:t>M</a:t>
            </a:r>
            <a:r>
              <a:rPr lang="pl-PL" sz="2000" dirty="0" smtClean="0"/>
              <a:t>], dla którego przy określonych ograniczeniach liniowych zachodzi: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39552" y="258763"/>
          <a:ext cx="7776865" cy="6599237"/>
        </p:xfrm>
        <a:graphic>
          <a:graphicData uri="http://schemas.openxmlformats.org/presentationml/2006/ole">
            <p:oleObj spid="_x0000_s57346" name="Dokument" r:id="rId3" imgW="5856484" imgH="634122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0" y="1916832"/>
            <a:ext cx="8964488" cy="2952328"/>
            <a:chOff x="2433" y="1851"/>
            <a:chExt cx="13110" cy="3683"/>
          </a:xfrm>
        </p:grpSpPr>
        <p:sp>
          <p:nvSpPr>
            <p:cNvPr id="40133" name="Oval 197"/>
            <p:cNvSpPr>
              <a:spLocks noChangeArrowheads="1"/>
            </p:cNvSpPr>
            <p:nvPr/>
          </p:nvSpPr>
          <p:spPr bwMode="auto">
            <a:xfrm>
              <a:off x="15429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4" name="Oval 198"/>
            <p:cNvSpPr>
              <a:spLocks noChangeArrowheads="1"/>
            </p:cNvSpPr>
            <p:nvPr/>
          </p:nvSpPr>
          <p:spPr bwMode="auto">
            <a:xfrm>
              <a:off x="14973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5" name="Oval 199"/>
            <p:cNvSpPr>
              <a:spLocks noChangeArrowheads="1"/>
            </p:cNvSpPr>
            <p:nvPr/>
          </p:nvSpPr>
          <p:spPr bwMode="auto">
            <a:xfrm>
              <a:off x="14004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6" name="Oval 200"/>
            <p:cNvSpPr>
              <a:spLocks noChangeArrowheads="1"/>
            </p:cNvSpPr>
            <p:nvPr/>
          </p:nvSpPr>
          <p:spPr bwMode="auto">
            <a:xfrm>
              <a:off x="14517" y="190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7" name="Oval 201"/>
            <p:cNvSpPr>
              <a:spLocks noChangeArrowheads="1"/>
            </p:cNvSpPr>
            <p:nvPr/>
          </p:nvSpPr>
          <p:spPr bwMode="auto">
            <a:xfrm>
              <a:off x="13491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8" name="Oval 202"/>
            <p:cNvSpPr>
              <a:spLocks noChangeArrowheads="1"/>
            </p:cNvSpPr>
            <p:nvPr/>
          </p:nvSpPr>
          <p:spPr bwMode="auto">
            <a:xfrm>
              <a:off x="12579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39" name="Oval 203"/>
            <p:cNvSpPr>
              <a:spLocks noChangeArrowheads="1"/>
            </p:cNvSpPr>
            <p:nvPr/>
          </p:nvSpPr>
          <p:spPr bwMode="auto">
            <a:xfrm>
              <a:off x="13055" y="190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0" name="Line 204"/>
            <p:cNvSpPr>
              <a:spLocks noChangeShapeType="1"/>
            </p:cNvSpPr>
            <p:nvPr/>
          </p:nvSpPr>
          <p:spPr bwMode="auto">
            <a:xfrm>
              <a:off x="12696" y="2412"/>
              <a:ext cx="7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1" name="Line 205"/>
            <p:cNvSpPr>
              <a:spLocks noChangeShapeType="1"/>
            </p:cNvSpPr>
            <p:nvPr/>
          </p:nvSpPr>
          <p:spPr bwMode="auto">
            <a:xfrm>
              <a:off x="13605" y="241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2" name="Line 206"/>
            <p:cNvSpPr>
              <a:spLocks noChangeShapeType="1"/>
            </p:cNvSpPr>
            <p:nvPr/>
          </p:nvSpPr>
          <p:spPr bwMode="auto">
            <a:xfrm>
              <a:off x="14118" y="2412"/>
              <a:ext cx="8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3" name="Line 207"/>
            <p:cNvSpPr>
              <a:spLocks noChangeShapeType="1"/>
            </p:cNvSpPr>
            <p:nvPr/>
          </p:nvSpPr>
          <p:spPr bwMode="auto">
            <a:xfrm>
              <a:off x="15087" y="2412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4" name="Line 208"/>
            <p:cNvSpPr>
              <a:spLocks noChangeShapeType="1"/>
            </p:cNvSpPr>
            <p:nvPr/>
          </p:nvSpPr>
          <p:spPr bwMode="auto">
            <a:xfrm flipH="1">
              <a:off x="14081" y="2010"/>
              <a:ext cx="436" cy="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sm" len="sm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5" name="Line 209"/>
            <p:cNvSpPr>
              <a:spLocks noChangeShapeType="1"/>
            </p:cNvSpPr>
            <p:nvPr/>
          </p:nvSpPr>
          <p:spPr bwMode="auto">
            <a:xfrm>
              <a:off x="14634" y="2010"/>
              <a:ext cx="359" cy="3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6" name="Rectangle 210"/>
            <p:cNvSpPr>
              <a:spLocks noChangeArrowheads="1"/>
            </p:cNvSpPr>
            <p:nvPr/>
          </p:nvSpPr>
          <p:spPr bwMode="auto">
            <a:xfrm>
              <a:off x="14747" y="1992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47" name="Oval 211"/>
            <p:cNvSpPr>
              <a:spLocks noChangeArrowheads="1"/>
            </p:cNvSpPr>
            <p:nvPr/>
          </p:nvSpPr>
          <p:spPr bwMode="auto">
            <a:xfrm>
              <a:off x="12063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8" name="Oval 212"/>
            <p:cNvSpPr>
              <a:spLocks noChangeArrowheads="1"/>
            </p:cNvSpPr>
            <p:nvPr/>
          </p:nvSpPr>
          <p:spPr bwMode="auto">
            <a:xfrm>
              <a:off x="11553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49" name="Oval 213"/>
            <p:cNvSpPr>
              <a:spLocks noChangeArrowheads="1"/>
            </p:cNvSpPr>
            <p:nvPr/>
          </p:nvSpPr>
          <p:spPr bwMode="auto">
            <a:xfrm>
              <a:off x="11043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0" name="Oval 214"/>
            <p:cNvSpPr>
              <a:spLocks noChangeArrowheads="1"/>
            </p:cNvSpPr>
            <p:nvPr/>
          </p:nvSpPr>
          <p:spPr bwMode="auto">
            <a:xfrm>
              <a:off x="11553" y="190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1" name="Oval 215"/>
            <p:cNvSpPr>
              <a:spLocks noChangeArrowheads="1"/>
            </p:cNvSpPr>
            <p:nvPr/>
          </p:nvSpPr>
          <p:spPr bwMode="auto">
            <a:xfrm>
              <a:off x="10527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2" name="Oval 216"/>
            <p:cNvSpPr>
              <a:spLocks noChangeArrowheads="1"/>
            </p:cNvSpPr>
            <p:nvPr/>
          </p:nvSpPr>
          <p:spPr bwMode="auto">
            <a:xfrm>
              <a:off x="10014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3" name="Oval 217"/>
            <p:cNvSpPr>
              <a:spLocks noChangeArrowheads="1"/>
            </p:cNvSpPr>
            <p:nvPr/>
          </p:nvSpPr>
          <p:spPr bwMode="auto">
            <a:xfrm>
              <a:off x="8988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4" name="Oval 218"/>
            <p:cNvSpPr>
              <a:spLocks noChangeArrowheads="1"/>
            </p:cNvSpPr>
            <p:nvPr/>
          </p:nvSpPr>
          <p:spPr bwMode="auto">
            <a:xfrm>
              <a:off x="8418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5" name="Oval 219"/>
            <p:cNvSpPr>
              <a:spLocks noChangeArrowheads="1"/>
            </p:cNvSpPr>
            <p:nvPr/>
          </p:nvSpPr>
          <p:spPr bwMode="auto">
            <a:xfrm>
              <a:off x="7392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6" name="Oval 220"/>
            <p:cNvSpPr>
              <a:spLocks noChangeArrowheads="1"/>
            </p:cNvSpPr>
            <p:nvPr/>
          </p:nvSpPr>
          <p:spPr bwMode="auto">
            <a:xfrm>
              <a:off x="7905" y="190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7" name="Oval 221"/>
            <p:cNvSpPr>
              <a:spLocks noChangeArrowheads="1"/>
            </p:cNvSpPr>
            <p:nvPr/>
          </p:nvSpPr>
          <p:spPr bwMode="auto">
            <a:xfrm>
              <a:off x="6879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8" name="Oval 222"/>
            <p:cNvSpPr>
              <a:spLocks noChangeArrowheads="1"/>
            </p:cNvSpPr>
            <p:nvPr/>
          </p:nvSpPr>
          <p:spPr bwMode="auto">
            <a:xfrm>
              <a:off x="6879" y="286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59" name="Oval 223"/>
            <p:cNvSpPr>
              <a:spLocks noChangeArrowheads="1"/>
            </p:cNvSpPr>
            <p:nvPr/>
          </p:nvSpPr>
          <p:spPr bwMode="auto">
            <a:xfrm>
              <a:off x="6879" y="338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0" name="Oval 224"/>
            <p:cNvSpPr>
              <a:spLocks noChangeArrowheads="1"/>
            </p:cNvSpPr>
            <p:nvPr/>
          </p:nvSpPr>
          <p:spPr bwMode="auto">
            <a:xfrm>
              <a:off x="6879" y="395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1" name="Oval 225"/>
            <p:cNvSpPr>
              <a:spLocks noChangeArrowheads="1"/>
            </p:cNvSpPr>
            <p:nvPr/>
          </p:nvSpPr>
          <p:spPr bwMode="auto">
            <a:xfrm>
              <a:off x="7392" y="366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2" name="Oval 226"/>
            <p:cNvSpPr>
              <a:spLocks noChangeArrowheads="1"/>
            </p:cNvSpPr>
            <p:nvPr/>
          </p:nvSpPr>
          <p:spPr bwMode="auto">
            <a:xfrm>
              <a:off x="9330" y="269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3" name="Line 227"/>
            <p:cNvSpPr>
              <a:spLocks noChangeShapeType="1"/>
            </p:cNvSpPr>
            <p:nvPr/>
          </p:nvSpPr>
          <p:spPr bwMode="auto">
            <a:xfrm flipH="1">
              <a:off x="9447" y="2412"/>
              <a:ext cx="57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4" name="Line 228"/>
            <p:cNvSpPr>
              <a:spLocks noChangeShapeType="1"/>
            </p:cNvSpPr>
            <p:nvPr/>
          </p:nvSpPr>
          <p:spPr bwMode="auto">
            <a:xfrm flipH="1">
              <a:off x="7485" y="2760"/>
              <a:ext cx="1845" cy="9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5" name="Line 229"/>
            <p:cNvSpPr>
              <a:spLocks noChangeShapeType="1"/>
            </p:cNvSpPr>
            <p:nvPr/>
          </p:nvSpPr>
          <p:spPr bwMode="auto">
            <a:xfrm flipV="1">
              <a:off x="6975" y="3739"/>
              <a:ext cx="414" cy="2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6" name="Oval 230"/>
            <p:cNvSpPr>
              <a:spLocks noChangeArrowheads="1"/>
            </p:cNvSpPr>
            <p:nvPr/>
          </p:nvSpPr>
          <p:spPr bwMode="auto">
            <a:xfrm>
              <a:off x="6879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7" name="Oval 231"/>
            <p:cNvSpPr>
              <a:spLocks noChangeArrowheads="1"/>
            </p:cNvSpPr>
            <p:nvPr/>
          </p:nvSpPr>
          <p:spPr bwMode="auto">
            <a:xfrm>
              <a:off x="7905" y="3951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8" name="Oval 232"/>
            <p:cNvSpPr>
              <a:spLocks noChangeArrowheads="1"/>
            </p:cNvSpPr>
            <p:nvPr/>
          </p:nvSpPr>
          <p:spPr bwMode="auto">
            <a:xfrm>
              <a:off x="7677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69" name="Oval 233"/>
            <p:cNvSpPr>
              <a:spLocks noChangeArrowheads="1"/>
            </p:cNvSpPr>
            <p:nvPr/>
          </p:nvSpPr>
          <p:spPr bwMode="auto">
            <a:xfrm>
              <a:off x="7506" y="5088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0" name="Oval 234"/>
            <p:cNvSpPr>
              <a:spLocks noChangeArrowheads="1"/>
            </p:cNvSpPr>
            <p:nvPr/>
          </p:nvSpPr>
          <p:spPr bwMode="auto">
            <a:xfrm>
              <a:off x="7164" y="537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1" name="Oval 235"/>
            <p:cNvSpPr>
              <a:spLocks noChangeArrowheads="1"/>
            </p:cNvSpPr>
            <p:nvPr/>
          </p:nvSpPr>
          <p:spPr bwMode="auto">
            <a:xfrm>
              <a:off x="6309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2" name="Oval 236"/>
            <p:cNvSpPr>
              <a:spLocks noChangeArrowheads="1"/>
            </p:cNvSpPr>
            <p:nvPr/>
          </p:nvSpPr>
          <p:spPr bwMode="auto">
            <a:xfrm>
              <a:off x="5796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3" name="Oval 237"/>
            <p:cNvSpPr>
              <a:spLocks noChangeArrowheads="1"/>
            </p:cNvSpPr>
            <p:nvPr/>
          </p:nvSpPr>
          <p:spPr bwMode="auto">
            <a:xfrm>
              <a:off x="4884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4" name="Oval 238"/>
            <p:cNvSpPr>
              <a:spLocks noChangeArrowheads="1"/>
            </p:cNvSpPr>
            <p:nvPr/>
          </p:nvSpPr>
          <p:spPr bwMode="auto">
            <a:xfrm>
              <a:off x="5340" y="4977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5" name="Oval 239"/>
            <p:cNvSpPr>
              <a:spLocks noChangeArrowheads="1"/>
            </p:cNvSpPr>
            <p:nvPr/>
          </p:nvSpPr>
          <p:spPr bwMode="auto">
            <a:xfrm>
              <a:off x="4371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6" name="Oval 240"/>
            <p:cNvSpPr>
              <a:spLocks noChangeArrowheads="1"/>
            </p:cNvSpPr>
            <p:nvPr/>
          </p:nvSpPr>
          <p:spPr bwMode="auto">
            <a:xfrm>
              <a:off x="3858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7" name="Oval 241"/>
            <p:cNvSpPr>
              <a:spLocks noChangeArrowheads="1"/>
            </p:cNvSpPr>
            <p:nvPr/>
          </p:nvSpPr>
          <p:spPr bwMode="auto">
            <a:xfrm>
              <a:off x="3858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8" name="Oval 242"/>
            <p:cNvSpPr>
              <a:spLocks noChangeArrowheads="1"/>
            </p:cNvSpPr>
            <p:nvPr/>
          </p:nvSpPr>
          <p:spPr bwMode="auto">
            <a:xfrm>
              <a:off x="4485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79" name="Oval 243"/>
            <p:cNvSpPr>
              <a:spLocks noChangeArrowheads="1"/>
            </p:cNvSpPr>
            <p:nvPr/>
          </p:nvSpPr>
          <p:spPr bwMode="auto">
            <a:xfrm>
              <a:off x="6024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0" name="Oval 244"/>
            <p:cNvSpPr>
              <a:spLocks noChangeArrowheads="1"/>
            </p:cNvSpPr>
            <p:nvPr/>
          </p:nvSpPr>
          <p:spPr bwMode="auto">
            <a:xfrm>
              <a:off x="3858" y="1902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1" name="Oval 245"/>
            <p:cNvSpPr>
              <a:spLocks noChangeArrowheads="1"/>
            </p:cNvSpPr>
            <p:nvPr/>
          </p:nvSpPr>
          <p:spPr bwMode="auto">
            <a:xfrm>
              <a:off x="3231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2" name="Line 246"/>
            <p:cNvSpPr>
              <a:spLocks noChangeShapeType="1"/>
            </p:cNvSpPr>
            <p:nvPr/>
          </p:nvSpPr>
          <p:spPr bwMode="auto">
            <a:xfrm>
              <a:off x="6936" y="2985"/>
              <a:ext cx="0" cy="3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3" name="Line 247"/>
            <p:cNvSpPr>
              <a:spLocks noChangeShapeType="1"/>
            </p:cNvSpPr>
            <p:nvPr/>
          </p:nvSpPr>
          <p:spPr bwMode="auto">
            <a:xfrm>
              <a:off x="6990" y="3472"/>
              <a:ext cx="409" cy="216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4" name="Line 248"/>
            <p:cNvSpPr>
              <a:spLocks noChangeShapeType="1"/>
            </p:cNvSpPr>
            <p:nvPr/>
          </p:nvSpPr>
          <p:spPr bwMode="auto">
            <a:xfrm>
              <a:off x="7485" y="3754"/>
              <a:ext cx="420" cy="231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5" name="Line 249"/>
            <p:cNvSpPr>
              <a:spLocks noChangeShapeType="1"/>
            </p:cNvSpPr>
            <p:nvPr/>
          </p:nvSpPr>
          <p:spPr bwMode="auto">
            <a:xfrm>
              <a:off x="6936" y="3492"/>
              <a:ext cx="0" cy="4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6" name="Line 250"/>
            <p:cNvSpPr>
              <a:spLocks noChangeShapeType="1"/>
            </p:cNvSpPr>
            <p:nvPr/>
          </p:nvSpPr>
          <p:spPr bwMode="auto">
            <a:xfrm>
              <a:off x="6936" y="4068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7" name="Line 251"/>
            <p:cNvSpPr>
              <a:spLocks noChangeShapeType="1"/>
            </p:cNvSpPr>
            <p:nvPr/>
          </p:nvSpPr>
          <p:spPr bwMode="auto">
            <a:xfrm>
              <a:off x="6990" y="4692"/>
              <a:ext cx="6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8" name="Line 252"/>
            <p:cNvSpPr>
              <a:spLocks noChangeShapeType="1"/>
            </p:cNvSpPr>
            <p:nvPr/>
          </p:nvSpPr>
          <p:spPr bwMode="auto">
            <a:xfrm>
              <a:off x="6423" y="4692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89" name="Line 253"/>
            <p:cNvSpPr>
              <a:spLocks noChangeShapeType="1"/>
            </p:cNvSpPr>
            <p:nvPr/>
          </p:nvSpPr>
          <p:spPr bwMode="auto">
            <a:xfrm>
              <a:off x="5910" y="469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0" name="Line 254"/>
            <p:cNvSpPr>
              <a:spLocks noChangeShapeType="1"/>
            </p:cNvSpPr>
            <p:nvPr/>
          </p:nvSpPr>
          <p:spPr bwMode="auto">
            <a:xfrm>
              <a:off x="6981" y="4726"/>
              <a:ext cx="534" cy="374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1" name="Line 255"/>
            <p:cNvSpPr>
              <a:spLocks noChangeShapeType="1"/>
            </p:cNvSpPr>
            <p:nvPr/>
          </p:nvSpPr>
          <p:spPr bwMode="auto">
            <a:xfrm>
              <a:off x="6396" y="4726"/>
              <a:ext cx="780" cy="66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2" name="Line 256"/>
            <p:cNvSpPr>
              <a:spLocks noChangeShapeType="1"/>
            </p:cNvSpPr>
            <p:nvPr/>
          </p:nvSpPr>
          <p:spPr bwMode="auto">
            <a:xfrm>
              <a:off x="6135" y="2412"/>
              <a:ext cx="7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3" name="Line 257"/>
            <p:cNvSpPr>
              <a:spLocks noChangeShapeType="1"/>
            </p:cNvSpPr>
            <p:nvPr/>
          </p:nvSpPr>
          <p:spPr bwMode="auto">
            <a:xfrm>
              <a:off x="6990" y="241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4" name="Line 258"/>
            <p:cNvSpPr>
              <a:spLocks noChangeShapeType="1"/>
            </p:cNvSpPr>
            <p:nvPr/>
          </p:nvSpPr>
          <p:spPr bwMode="auto">
            <a:xfrm flipV="1">
              <a:off x="6936" y="2469"/>
              <a:ext cx="0" cy="3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5" name="Line 259"/>
            <p:cNvSpPr>
              <a:spLocks noChangeShapeType="1"/>
            </p:cNvSpPr>
            <p:nvPr/>
          </p:nvSpPr>
          <p:spPr bwMode="auto">
            <a:xfrm>
              <a:off x="7506" y="2412"/>
              <a:ext cx="9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6" name="Line 260"/>
            <p:cNvSpPr>
              <a:spLocks noChangeShapeType="1"/>
            </p:cNvSpPr>
            <p:nvPr/>
          </p:nvSpPr>
          <p:spPr bwMode="auto">
            <a:xfrm>
              <a:off x="8535" y="2412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7" name="Line 261"/>
            <p:cNvSpPr>
              <a:spLocks noChangeShapeType="1"/>
            </p:cNvSpPr>
            <p:nvPr/>
          </p:nvSpPr>
          <p:spPr bwMode="auto">
            <a:xfrm flipV="1">
              <a:off x="7485" y="1992"/>
              <a:ext cx="429" cy="3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8" name="Line 262"/>
            <p:cNvSpPr>
              <a:spLocks noChangeShapeType="1"/>
            </p:cNvSpPr>
            <p:nvPr/>
          </p:nvSpPr>
          <p:spPr bwMode="auto">
            <a:xfrm>
              <a:off x="7998" y="1992"/>
              <a:ext cx="428" cy="3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99" name="Line 263"/>
            <p:cNvSpPr>
              <a:spLocks noChangeShapeType="1"/>
            </p:cNvSpPr>
            <p:nvPr/>
          </p:nvSpPr>
          <p:spPr bwMode="auto">
            <a:xfrm>
              <a:off x="9102" y="2412"/>
              <a:ext cx="9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0" name="Line 264"/>
            <p:cNvSpPr>
              <a:spLocks noChangeShapeType="1"/>
            </p:cNvSpPr>
            <p:nvPr/>
          </p:nvSpPr>
          <p:spPr bwMode="auto">
            <a:xfrm>
              <a:off x="10128" y="2412"/>
              <a:ext cx="3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1" name="Line 265"/>
            <p:cNvSpPr>
              <a:spLocks noChangeShapeType="1"/>
            </p:cNvSpPr>
            <p:nvPr/>
          </p:nvSpPr>
          <p:spPr bwMode="auto">
            <a:xfrm>
              <a:off x="4599" y="2412"/>
              <a:ext cx="1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2" name="Line 266"/>
            <p:cNvSpPr>
              <a:spLocks noChangeShapeType="1"/>
            </p:cNvSpPr>
            <p:nvPr/>
          </p:nvSpPr>
          <p:spPr bwMode="auto">
            <a:xfrm>
              <a:off x="3915" y="2469"/>
              <a:ext cx="0" cy="216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3" name="Line 267"/>
            <p:cNvSpPr>
              <a:spLocks noChangeShapeType="1"/>
            </p:cNvSpPr>
            <p:nvPr/>
          </p:nvSpPr>
          <p:spPr bwMode="auto">
            <a:xfrm>
              <a:off x="3972" y="469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4" name="Line 268"/>
            <p:cNvSpPr>
              <a:spLocks noChangeShapeType="1"/>
            </p:cNvSpPr>
            <p:nvPr/>
          </p:nvSpPr>
          <p:spPr bwMode="auto">
            <a:xfrm>
              <a:off x="4482" y="469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5" name="Line 269"/>
            <p:cNvSpPr>
              <a:spLocks noChangeShapeType="1"/>
            </p:cNvSpPr>
            <p:nvPr/>
          </p:nvSpPr>
          <p:spPr bwMode="auto">
            <a:xfrm>
              <a:off x="4998" y="4692"/>
              <a:ext cx="7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6" name="Line 270"/>
            <p:cNvSpPr>
              <a:spLocks noChangeShapeType="1"/>
            </p:cNvSpPr>
            <p:nvPr/>
          </p:nvSpPr>
          <p:spPr bwMode="auto">
            <a:xfrm>
              <a:off x="4980" y="4726"/>
              <a:ext cx="360" cy="2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7" name="Line 271"/>
            <p:cNvSpPr>
              <a:spLocks noChangeShapeType="1"/>
            </p:cNvSpPr>
            <p:nvPr/>
          </p:nvSpPr>
          <p:spPr bwMode="auto">
            <a:xfrm flipV="1">
              <a:off x="5439" y="4726"/>
              <a:ext cx="360" cy="2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8" name="Line 272"/>
            <p:cNvSpPr>
              <a:spLocks noChangeShapeType="1"/>
            </p:cNvSpPr>
            <p:nvPr/>
          </p:nvSpPr>
          <p:spPr bwMode="auto">
            <a:xfrm>
              <a:off x="3345" y="2412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09" name="Line 273"/>
            <p:cNvSpPr>
              <a:spLocks noChangeShapeType="1"/>
            </p:cNvSpPr>
            <p:nvPr/>
          </p:nvSpPr>
          <p:spPr bwMode="auto">
            <a:xfrm>
              <a:off x="3972" y="2412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0" name="Line 274"/>
            <p:cNvSpPr>
              <a:spLocks noChangeShapeType="1"/>
            </p:cNvSpPr>
            <p:nvPr/>
          </p:nvSpPr>
          <p:spPr bwMode="auto">
            <a:xfrm flipV="1">
              <a:off x="3324" y="1992"/>
              <a:ext cx="549" cy="3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1" name="Line 275"/>
            <p:cNvSpPr>
              <a:spLocks noChangeShapeType="1"/>
            </p:cNvSpPr>
            <p:nvPr/>
          </p:nvSpPr>
          <p:spPr bwMode="auto">
            <a:xfrm>
              <a:off x="3957" y="1992"/>
              <a:ext cx="528" cy="3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2" name="Line 276"/>
            <p:cNvSpPr>
              <a:spLocks noChangeShapeType="1"/>
            </p:cNvSpPr>
            <p:nvPr/>
          </p:nvSpPr>
          <p:spPr bwMode="auto">
            <a:xfrm>
              <a:off x="6115" y="2452"/>
              <a:ext cx="761" cy="4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3" name="Line 277"/>
            <p:cNvSpPr>
              <a:spLocks noChangeShapeType="1"/>
            </p:cNvSpPr>
            <p:nvPr/>
          </p:nvSpPr>
          <p:spPr bwMode="auto">
            <a:xfrm>
              <a:off x="10644" y="2412"/>
              <a:ext cx="3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4" name="Line 278"/>
            <p:cNvSpPr>
              <a:spLocks noChangeShapeType="1"/>
            </p:cNvSpPr>
            <p:nvPr/>
          </p:nvSpPr>
          <p:spPr bwMode="auto">
            <a:xfrm flipV="1">
              <a:off x="11160" y="2412"/>
              <a:ext cx="3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5" name="Line 279"/>
            <p:cNvSpPr>
              <a:spLocks noChangeShapeType="1"/>
            </p:cNvSpPr>
            <p:nvPr/>
          </p:nvSpPr>
          <p:spPr bwMode="auto">
            <a:xfrm>
              <a:off x="11664" y="241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6" name="Line 280"/>
            <p:cNvSpPr>
              <a:spLocks noChangeShapeType="1"/>
            </p:cNvSpPr>
            <p:nvPr/>
          </p:nvSpPr>
          <p:spPr bwMode="auto">
            <a:xfrm>
              <a:off x="12180" y="2412"/>
              <a:ext cx="3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7" name="Line 281"/>
            <p:cNvSpPr>
              <a:spLocks noChangeShapeType="1"/>
            </p:cNvSpPr>
            <p:nvPr/>
          </p:nvSpPr>
          <p:spPr bwMode="auto">
            <a:xfrm flipV="1">
              <a:off x="11138" y="2001"/>
              <a:ext cx="411" cy="3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8" name="Line 282"/>
            <p:cNvSpPr>
              <a:spLocks noChangeShapeType="1"/>
            </p:cNvSpPr>
            <p:nvPr/>
          </p:nvSpPr>
          <p:spPr bwMode="auto">
            <a:xfrm>
              <a:off x="11664" y="1992"/>
              <a:ext cx="419" cy="3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19" name="Line 283"/>
            <p:cNvSpPr>
              <a:spLocks noChangeShapeType="1"/>
            </p:cNvSpPr>
            <p:nvPr/>
          </p:nvSpPr>
          <p:spPr bwMode="auto">
            <a:xfrm>
              <a:off x="9078" y="2452"/>
              <a:ext cx="267" cy="2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0" name="Oval 284"/>
            <p:cNvSpPr>
              <a:spLocks noChangeArrowheads="1"/>
            </p:cNvSpPr>
            <p:nvPr/>
          </p:nvSpPr>
          <p:spPr bwMode="auto">
            <a:xfrm>
              <a:off x="9729" y="309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1" name="Line 285"/>
            <p:cNvSpPr>
              <a:spLocks noChangeShapeType="1"/>
            </p:cNvSpPr>
            <p:nvPr/>
          </p:nvSpPr>
          <p:spPr bwMode="auto">
            <a:xfrm>
              <a:off x="9423" y="2791"/>
              <a:ext cx="327" cy="31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2" name="Oval 286"/>
            <p:cNvSpPr>
              <a:spLocks noChangeArrowheads="1"/>
            </p:cNvSpPr>
            <p:nvPr/>
          </p:nvSpPr>
          <p:spPr bwMode="auto">
            <a:xfrm>
              <a:off x="11268" y="309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3" name="Oval 287"/>
            <p:cNvSpPr>
              <a:spLocks noChangeArrowheads="1"/>
            </p:cNvSpPr>
            <p:nvPr/>
          </p:nvSpPr>
          <p:spPr bwMode="auto">
            <a:xfrm>
              <a:off x="11952" y="3096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4" name="Line 288"/>
            <p:cNvSpPr>
              <a:spLocks noChangeShapeType="1"/>
            </p:cNvSpPr>
            <p:nvPr/>
          </p:nvSpPr>
          <p:spPr bwMode="auto">
            <a:xfrm flipV="1">
              <a:off x="11322" y="2469"/>
              <a:ext cx="261" cy="6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5" name="Line 289"/>
            <p:cNvSpPr>
              <a:spLocks noChangeShapeType="1"/>
            </p:cNvSpPr>
            <p:nvPr/>
          </p:nvSpPr>
          <p:spPr bwMode="auto">
            <a:xfrm flipV="1">
              <a:off x="12009" y="2469"/>
              <a:ext cx="101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6" name="Line 290"/>
            <p:cNvSpPr>
              <a:spLocks noChangeShapeType="1"/>
            </p:cNvSpPr>
            <p:nvPr/>
          </p:nvSpPr>
          <p:spPr bwMode="auto">
            <a:xfrm>
              <a:off x="11382" y="3153"/>
              <a:ext cx="76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7" name="Arc 291"/>
            <p:cNvSpPr>
              <a:spLocks/>
            </p:cNvSpPr>
            <p:nvPr/>
          </p:nvSpPr>
          <p:spPr bwMode="auto">
            <a:xfrm flipH="1">
              <a:off x="7731" y="3156"/>
              <a:ext cx="2109" cy="14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8" name="Line 292"/>
            <p:cNvSpPr>
              <a:spLocks noChangeShapeType="1"/>
            </p:cNvSpPr>
            <p:nvPr/>
          </p:nvSpPr>
          <p:spPr bwMode="auto">
            <a:xfrm>
              <a:off x="9843" y="3153"/>
              <a:ext cx="153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29" name="Line 293"/>
            <p:cNvSpPr>
              <a:spLocks noChangeShapeType="1"/>
            </p:cNvSpPr>
            <p:nvPr/>
          </p:nvSpPr>
          <p:spPr bwMode="auto">
            <a:xfrm flipH="1">
              <a:off x="7278" y="5205"/>
              <a:ext cx="228" cy="1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0" name="Line 294"/>
            <p:cNvSpPr>
              <a:spLocks noChangeShapeType="1"/>
            </p:cNvSpPr>
            <p:nvPr/>
          </p:nvSpPr>
          <p:spPr bwMode="auto">
            <a:xfrm flipV="1">
              <a:off x="12656" y="2001"/>
              <a:ext cx="399" cy="3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1" name="Line 295"/>
            <p:cNvSpPr>
              <a:spLocks noChangeShapeType="1"/>
            </p:cNvSpPr>
            <p:nvPr/>
          </p:nvSpPr>
          <p:spPr bwMode="auto">
            <a:xfrm>
              <a:off x="13146" y="2013"/>
              <a:ext cx="365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2" name="Oval 296"/>
            <p:cNvSpPr>
              <a:spLocks noChangeArrowheads="1"/>
            </p:cNvSpPr>
            <p:nvPr/>
          </p:nvSpPr>
          <p:spPr bwMode="auto">
            <a:xfrm>
              <a:off x="3231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3" name="Oval 297"/>
            <p:cNvSpPr>
              <a:spLocks noChangeArrowheads="1"/>
            </p:cNvSpPr>
            <p:nvPr/>
          </p:nvSpPr>
          <p:spPr bwMode="auto">
            <a:xfrm>
              <a:off x="2661" y="235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4" name="Oval 298"/>
            <p:cNvSpPr>
              <a:spLocks noChangeArrowheads="1"/>
            </p:cNvSpPr>
            <p:nvPr/>
          </p:nvSpPr>
          <p:spPr bwMode="auto">
            <a:xfrm>
              <a:off x="2661" y="4635"/>
              <a:ext cx="114" cy="11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5" name="Line 299"/>
            <p:cNvSpPr>
              <a:spLocks noChangeShapeType="1"/>
            </p:cNvSpPr>
            <p:nvPr/>
          </p:nvSpPr>
          <p:spPr bwMode="auto">
            <a:xfrm>
              <a:off x="2778" y="2412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6" name="Line 300"/>
            <p:cNvSpPr>
              <a:spLocks noChangeShapeType="1"/>
            </p:cNvSpPr>
            <p:nvPr/>
          </p:nvSpPr>
          <p:spPr bwMode="auto">
            <a:xfrm>
              <a:off x="2778" y="4692"/>
              <a:ext cx="4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7" name="Line 301"/>
            <p:cNvSpPr>
              <a:spLocks noChangeShapeType="1"/>
            </p:cNvSpPr>
            <p:nvPr/>
          </p:nvSpPr>
          <p:spPr bwMode="auto">
            <a:xfrm>
              <a:off x="3345" y="4692"/>
              <a:ext cx="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8" name="Oval 302" descr="Szeroki ukośny w górę"/>
            <p:cNvSpPr>
              <a:spLocks noChangeArrowheads="1"/>
            </p:cNvSpPr>
            <p:nvPr/>
          </p:nvSpPr>
          <p:spPr bwMode="auto">
            <a:xfrm>
              <a:off x="10413" y="4521"/>
              <a:ext cx="114" cy="11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39" name="Line 303"/>
            <p:cNvSpPr>
              <a:spLocks noChangeShapeType="1"/>
            </p:cNvSpPr>
            <p:nvPr/>
          </p:nvSpPr>
          <p:spPr bwMode="auto">
            <a:xfrm flipV="1">
              <a:off x="7283" y="4635"/>
              <a:ext cx="3127" cy="7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0" name="Line 304"/>
            <p:cNvSpPr>
              <a:spLocks noChangeShapeType="1"/>
            </p:cNvSpPr>
            <p:nvPr/>
          </p:nvSpPr>
          <p:spPr bwMode="auto">
            <a:xfrm flipV="1">
              <a:off x="7629" y="4578"/>
              <a:ext cx="2784" cy="5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1" name="Line 305"/>
            <p:cNvSpPr>
              <a:spLocks noChangeShapeType="1"/>
            </p:cNvSpPr>
            <p:nvPr/>
          </p:nvSpPr>
          <p:spPr bwMode="auto">
            <a:xfrm flipV="1">
              <a:off x="7785" y="4578"/>
              <a:ext cx="2622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2" name="Line 306"/>
            <p:cNvSpPr>
              <a:spLocks noChangeShapeType="1"/>
            </p:cNvSpPr>
            <p:nvPr/>
          </p:nvSpPr>
          <p:spPr bwMode="auto">
            <a:xfrm>
              <a:off x="8019" y="4024"/>
              <a:ext cx="2391" cy="5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3" name="Line 307"/>
            <p:cNvSpPr>
              <a:spLocks noChangeShapeType="1"/>
            </p:cNvSpPr>
            <p:nvPr/>
          </p:nvSpPr>
          <p:spPr bwMode="auto">
            <a:xfrm>
              <a:off x="9810" y="3210"/>
              <a:ext cx="627" cy="1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4" name="Line 308"/>
            <p:cNvSpPr>
              <a:spLocks noChangeShapeType="1"/>
            </p:cNvSpPr>
            <p:nvPr/>
          </p:nvSpPr>
          <p:spPr bwMode="auto">
            <a:xfrm flipV="1">
              <a:off x="10497" y="3193"/>
              <a:ext cx="798" cy="13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5" name="Line 309"/>
            <p:cNvSpPr>
              <a:spLocks noChangeShapeType="1"/>
            </p:cNvSpPr>
            <p:nvPr/>
          </p:nvSpPr>
          <p:spPr bwMode="auto">
            <a:xfrm flipV="1">
              <a:off x="10497" y="3193"/>
              <a:ext cx="1473" cy="13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6" name="Line 310"/>
            <p:cNvSpPr>
              <a:spLocks noChangeShapeType="1"/>
            </p:cNvSpPr>
            <p:nvPr/>
          </p:nvSpPr>
          <p:spPr bwMode="auto">
            <a:xfrm>
              <a:off x="2433" y="2412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7" name="Line 311"/>
            <p:cNvSpPr>
              <a:spLocks noChangeShapeType="1"/>
            </p:cNvSpPr>
            <p:nvPr/>
          </p:nvSpPr>
          <p:spPr bwMode="auto">
            <a:xfrm>
              <a:off x="2433" y="4692"/>
              <a:ext cx="2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48" name="Rectangle 312"/>
            <p:cNvSpPr>
              <a:spLocks noChangeArrowheads="1"/>
            </p:cNvSpPr>
            <p:nvPr/>
          </p:nvSpPr>
          <p:spPr bwMode="auto">
            <a:xfrm>
              <a:off x="14004" y="1965"/>
              <a:ext cx="36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49" name="Rectangle 313"/>
            <p:cNvSpPr>
              <a:spLocks noChangeArrowheads="1"/>
            </p:cNvSpPr>
            <p:nvPr/>
          </p:nvSpPr>
          <p:spPr bwMode="auto">
            <a:xfrm>
              <a:off x="14403" y="2380"/>
              <a:ext cx="39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0" name="Rectangle 314"/>
            <p:cNvSpPr>
              <a:spLocks noChangeArrowheads="1"/>
            </p:cNvSpPr>
            <p:nvPr/>
          </p:nvSpPr>
          <p:spPr bwMode="auto">
            <a:xfrm>
              <a:off x="13605" y="2380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1" name="Rectangle 315"/>
            <p:cNvSpPr>
              <a:spLocks noChangeArrowheads="1"/>
            </p:cNvSpPr>
            <p:nvPr/>
          </p:nvSpPr>
          <p:spPr bwMode="auto">
            <a:xfrm>
              <a:off x="12864" y="2385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2" name="Rectangle 316"/>
            <p:cNvSpPr>
              <a:spLocks noChangeArrowheads="1"/>
            </p:cNvSpPr>
            <p:nvPr/>
          </p:nvSpPr>
          <p:spPr bwMode="auto">
            <a:xfrm>
              <a:off x="12578" y="1965"/>
              <a:ext cx="42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3" name="Rectangle 317"/>
            <p:cNvSpPr>
              <a:spLocks noChangeArrowheads="1"/>
            </p:cNvSpPr>
            <p:nvPr/>
          </p:nvSpPr>
          <p:spPr bwMode="auto">
            <a:xfrm>
              <a:off x="13263" y="1965"/>
              <a:ext cx="51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4" name="Rectangle 318"/>
            <p:cNvSpPr>
              <a:spLocks noChangeArrowheads="1"/>
            </p:cNvSpPr>
            <p:nvPr/>
          </p:nvSpPr>
          <p:spPr bwMode="auto">
            <a:xfrm>
              <a:off x="12177" y="2385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5" name="Rectangle 319"/>
            <p:cNvSpPr>
              <a:spLocks noChangeArrowheads="1"/>
            </p:cNvSpPr>
            <p:nvPr/>
          </p:nvSpPr>
          <p:spPr bwMode="auto">
            <a:xfrm>
              <a:off x="11997" y="2706"/>
              <a:ext cx="39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6" name="Rectangle 320"/>
            <p:cNvSpPr>
              <a:spLocks noChangeArrowheads="1"/>
            </p:cNvSpPr>
            <p:nvPr/>
          </p:nvSpPr>
          <p:spPr bwMode="auto">
            <a:xfrm>
              <a:off x="11370" y="2706"/>
              <a:ext cx="45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7" name="Rectangle 321"/>
            <p:cNvSpPr>
              <a:spLocks noChangeArrowheads="1"/>
            </p:cNvSpPr>
            <p:nvPr/>
          </p:nvSpPr>
          <p:spPr bwMode="auto">
            <a:xfrm>
              <a:off x="11583" y="2449"/>
              <a:ext cx="513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8" name="Rectangle 322"/>
            <p:cNvSpPr>
              <a:spLocks noChangeArrowheads="1"/>
            </p:cNvSpPr>
            <p:nvPr/>
          </p:nvSpPr>
          <p:spPr bwMode="auto">
            <a:xfrm>
              <a:off x="11858" y="1965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59" name="Rectangle 323"/>
            <p:cNvSpPr>
              <a:spLocks noChangeArrowheads="1"/>
            </p:cNvSpPr>
            <p:nvPr/>
          </p:nvSpPr>
          <p:spPr bwMode="auto">
            <a:xfrm>
              <a:off x="10971" y="1981"/>
              <a:ext cx="37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0" name="Rectangle 324"/>
            <p:cNvSpPr>
              <a:spLocks noChangeArrowheads="1"/>
            </p:cNvSpPr>
            <p:nvPr/>
          </p:nvSpPr>
          <p:spPr bwMode="auto">
            <a:xfrm>
              <a:off x="11043" y="2449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1" name="Rectangle 325"/>
            <p:cNvSpPr>
              <a:spLocks noChangeArrowheads="1"/>
            </p:cNvSpPr>
            <p:nvPr/>
          </p:nvSpPr>
          <p:spPr bwMode="auto">
            <a:xfrm>
              <a:off x="10515" y="2421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2" name="Rectangle 326"/>
            <p:cNvSpPr>
              <a:spLocks noChangeArrowheads="1"/>
            </p:cNvSpPr>
            <p:nvPr/>
          </p:nvSpPr>
          <p:spPr bwMode="auto">
            <a:xfrm>
              <a:off x="10002" y="2421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3" name="Rectangle 327"/>
            <p:cNvSpPr>
              <a:spLocks noChangeArrowheads="1"/>
            </p:cNvSpPr>
            <p:nvPr/>
          </p:nvSpPr>
          <p:spPr bwMode="auto">
            <a:xfrm>
              <a:off x="9273" y="212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4" name="Rectangle 328"/>
            <p:cNvSpPr>
              <a:spLocks noChangeArrowheads="1"/>
            </p:cNvSpPr>
            <p:nvPr/>
          </p:nvSpPr>
          <p:spPr bwMode="auto">
            <a:xfrm>
              <a:off x="8475" y="212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5" name="Rectangle 329"/>
            <p:cNvSpPr>
              <a:spLocks noChangeArrowheads="1"/>
            </p:cNvSpPr>
            <p:nvPr/>
          </p:nvSpPr>
          <p:spPr bwMode="auto">
            <a:xfrm>
              <a:off x="8703" y="2469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6" name="Rectangle 330"/>
            <p:cNvSpPr>
              <a:spLocks noChangeArrowheads="1"/>
            </p:cNvSpPr>
            <p:nvPr/>
          </p:nvSpPr>
          <p:spPr bwMode="auto">
            <a:xfrm>
              <a:off x="9159" y="2811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7" name="Rectangle 331"/>
            <p:cNvSpPr>
              <a:spLocks noChangeArrowheads="1"/>
            </p:cNvSpPr>
            <p:nvPr/>
          </p:nvSpPr>
          <p:spPr bwMode="auto">
            <a:xfrm>
              <a:off x="9615" y="258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8" name="Rectangle 332"/>
            <p:cNvSpPr>
              <a:spLocks noChangeArrowheads="1"/>
            </p:cNvSpPr>
            <p:nvPr/>
          </p:nvSpPr>
          <p:spPr bwMode="auto">
            <a:xfrm>
              <a:off x="7788" y="3048"/>
              <a:ext cx="45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69" name="Rectangle 333"/>
            <p:cNvSpPr>
              <a:spLocks noChangeArrowheads="1"/>
            </p:cNvSpPr>
            <p:nvPr/>
          </p:nvSpPr>
          <p:spPr bwMode="auto">
            <a:xfrm>
              <a:off x="7722" y="2421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0" name="Rectangle 334"/>
            <p:cNvSpPr>
              <a:spLocks noChangeArrowheads="1"/>
            </p:cNvSpPr>
            <p:nvPr/>
          </p:nvSpPr>
          <p:spPr bwMode="auto">
            <a:xfrm>
              <a:off x="8133" y="1956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1" name="Rectangle 335"/>
            <p:cNvSpPr>
              <a:spLocks noChangeArrowheads="1"/>
            </p:cNvSpPr>
            <p:nvPr/>
          </p:nvSpPr>
          <p:spPr bwMode="auto">
            <a:xfrm>
              <a:off x="7347" y="1956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2" name="Rectangle 336"/>
            <p:cNvSpPr>
              <a:spLocks noChangeArrowheads="1"/>
            </p:cNvSpPr>
            <p:nvPr/>
          </p:nvSpPr>
          <p:spPr bwMode="auto">
            <a:xfrm>
              <a:off x="6354" y="1851"/>
              <a:ext cx="4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3" name="Rectangle 337"/>
            <p:cNvSpPr>
              <a:spLocks noChangeArrowheads="1"/>
            </p:cNvSpPr>
            <p:nvPr/>
          </p:nvSpPr>
          <p:spPr bwMode="auto">
            <a:xfrm>
              <a:off x="6867" y="2592"/>
              <a:ext cx="45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4" name="Rectangle 338"/>
            <p:cNvSpPr>
              <a:spLocks noChangeArrowheads="1"/>
            </p:cNvSpPr>
            <p:nvPr/>
          </p:nvSpPr>
          <p:spPr bwMode="auto">
            <a:xfrm>
              <a:off x="6943" y="207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5" name="Rectangle 339"/>
            <p:cNvSpPr>
              <a:spLocks noChangeArrowheads="1"/>
            </p:cNvSpPr>
            <p:nvPr/>
          </p:nvSpPr>
          <p:spPr bwMode="auto">
            <a:xfrm>
              <a:off x="6115" y="2665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6" name="Rectangle 340"/>
            <p:cNvSpPr>
              <a:spLocks noChangeArrowheads="1"/>
            </p:cNvSpPr>
            <p:nvPr/>
          </p:nvSpPr>
          <p:spPr bwMode="auto">
            <a:xfrm>
              <a:off x="6252" y="210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7" name="Rectangle 341"/>
            <p:cNvSpPr>
              <a:spLocks noChangeArrowheads="1"/>
            </p:cNvSpPr>
            <p:nvPr/>
          </p:nvSpPr>
          <p:spPr bwMode="auto">
            <a:xfrm>
              <a:off x="4998" y="210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8" name="Rectangle 342"/>
            <p:cNvSpPr>
              <a:spLocks noChangeArrowheads="1"/>
            </p:cNvSpPr>
            <p:nvPr/>
          </p:nvSpPr>
          <p:spPr bwMode="auto">
            <a:xfrm>
              <a:off x="6480" y="2982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79" name="Rectangle 343"/>
            <p:cNvSpPr>
              <a:spLocks noChangeArrowheads="1"/>
            </p:cNvSpPr>
            <p:nvPr/>
          </p:nvSpPr>
          <p:spPr bwMode="auto">
            <a:xfrm>
              <a:off x="7050" y="3267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0" name="Rectangle 344"/>
            <p:cNvSpPr>
              <a:spLocks noChangeArrowheads="1"/>
            </p:cNvSpPr>
            <p:nvPr/>
          </p:nvSpPr>
          <p:spPr bwMode="auto">
            <a:xfrm>
              <a:off x="7029" y="3846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1" name="Rectangle 345"/>
            <p:cNvSpPr>
              <a:spLocks noChangeArrowheads="1"/>
            </p:cNvSpPr>
            <p:nvPr/>
          </p:nvSpPr>
          <p:spPr bwMode="auto">
            <a:xfrm>
              <a:off x="6525" y="3492"/>
              <a:ext cx="45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2" name="Rectangle 346"/>
            <p:cNvSpPr>
              <a:spLocks noChangeArrowheads="1"/>
            </p:cNvSpPr>
            <p:nvPr/>
          </p:nvSpPr>
          <p:spPr bwMode="auto">
            <a:xfrm>
              <a:off x="6525" y="4122"/>
              <a:ext cx="45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3" name="Rectangle 347"/>
            <p:cNvSpPr>
              <a:spLocks noChangeArrowheads="1"/>
            </p:cNvSpPr>
            <p:nvPr/>
          </p:nvSpPr>
          <p:spPr bwMode="auto">
            <a:xfrm>
              <a:off x="7629" y="3586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4" name="Rectangle 348"/>
            <p:cNvSpPr>
              <a:spLocks noChangeArrowheads="1"/>
            </p:cNvSpPr>
            <p:nvPr/>
          </p:nvSpPr>
          <p:spPr bwMode="auto">
            <a:xfrm>
              <a:off x="7107" y="438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5" name="Rectangle 349"/>
            <p:cNvSpPr>
              <a:spLocks noChangeArrowheads="1"/>
            </p:cNvSpPr>
            <p:nvPr/>
          </p:nvSpPr>
          <p:spPr bwMode="auto">
            <a:xfrm>
              <a:off x="6396" y="4389"/>
              <a:ext cx="45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6" name="Rectangle 350"/>
            <p:cNvSpPr>
              <a:spLocks noChangeArrowheads="1"/>
            </p:cNvSpPr>
            <p:nvPr/>
          </p:nvSpPr>
          <p:spPr bwMode="auto">
            <a:xfrm>
              <a:off x="7218" y="4692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7" name="Rectangle 351"/>
            <p:cNvSpPr>
              <a:spLocks noChangeArrowheads="1"/>
            </p:cNvSpPr>
            <p:nvPr/>
          </p:nvSpPr>
          <p:spPr bwMode="auto">
            <a:xfrm>
              <a:off x="6723" y="4843"/>
              <a:ext cx="45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8" name="Rectangle 352"/>
            <p:cNvSpPr>
              <a:spLocks noChangeArrowheads="1"/>
            </p:cNvSpPr>
            <p:nvPr/>
          </p:nvSpPr>
          <p:spPr bwMode="auto">
            <a:xfrm>
              <a:off x="5853" y="4389"/>
              <a:ext cx="45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89" name="Rectangle 353"/>
            <p:cNvSpPr>
              <a:spLocks noChangeArrowheads="1"/>
            </p:cNvSpPr>
            <p:nvPr/>
          </p:nvSpPr>
          <p:spPr bwMode="auto">
            <a:xfrm>
              <a:off x="5112" y="4389"/>
              <a:ext cx="45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0" name="Rectangle 354"/>
            <p:cNvSpPr>
              <a:spLocks noChangeArrowheads="1"/>
            </p:cNvSpPr>
            <p:nvPr/>
          </p:nvSpPr>
          <p:spPr bwMode="auto">
            <a:xfrm>
              <a:off x="5499" y="4806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1" name="Rectangle 355"/>
            <p:cNvSpPr>
              <a:spLocks noChangeArrowheads="1"/>
            </p:cNvSpPr>
            <p:nvPr/>
          </p:nvSpPr>
          <p:spPr bwMode="auto">
            <a:xfrm>
              <a:off x="4827" y="4806"/>
              <a:ext cx="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2" name="Rectangle 356"/>
            <p:cNvSpPr>
              <a:spLocks noChangeArrowheads="1"/>
            </p:cNvSpPr>
            <p:nvPr/>
          </p:nvSpPr>
          <p:spPr bwMode="auto">
            <a:xfrm>
              <a:off x="4383" y="438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3" name="Rectangle 357"/>
            <p:cNvSpPr>
              <a:spLocks noChangeArrowheads="1"/>
            </p:cNvSpPr>
            <p:nvPr/>
          </p:nvSpPr>
          <p:spPr bwMode="auto">
            <a:xfrm>
              <a:off x="3915" y="438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4" name="Rectangle 358"/>
            <p:cNvSpPr>
              <a:spLocks noChangeArrowheads="1"/>
            </p:cNvSpPr>
            <p:nvPr/>
          </p:nvSpPr>
          <p:spPr bwMode="auto">
            <a:xfrm>
              <a:off x="3846" y="3381"/>
              <a:ext cx="45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5" name="Rectangle 359"/>
            <p:cNvSpPr>
              <a:spLocks noChangeArrowheads="1"/>
            </p:cNvSpPr>
            <p:nvPr/>
          </p:nvSpPr>
          <p:spPr bwMode="auto">
            <a:xfrm>
              <a:off x="4086" y="190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6" name="Rectangle 360"/>
            <p:cNvSpPr>
              <a:spLocks noChangeArrowheads="1"/>
            </p:cNvSpPr>
            <p:nvPr/>
          </p:nvSpPr>
          <p:spPr bwMode="auto">
            <a:xfrm>
              <a:off x="3205" y="1908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45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7" name="Rectangle 361"/>
            <p:cNvSpPr>
              <a:spLocks noChangeArrowheads="1"/>
            </p:cNvSpPr>
            <p:nvPr/>
          </p:nvSpPr>
          <p:spPr bwMode="auto">
            <a:xfrm>
              <a:off x="3247" y="2421"/>
              <a:ext cx="45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46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8" name="Rectangle 362"/>
            <p:cNvSpPr>
              <a:spLocks noChangeArrowheads="1"/>
            </p:cNvSpPr>
            <p:nvPr/>
          </p:nvSpPr>
          <p:spPr bwMode="auto">
            <a:xfrm>
              <a:off x="3927" y="2412"/>
              <a:ext cx="4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44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99" name="Rectangle 363"/>
            <p:cNvSpPr>
              <a:spLocks noChangeArrowheads="1"/>
            </p:cNvSpPr>
            <p:nvPr/>
          </p:nvSpPr>
          <p:spPr bwMode="auto">
            <a:xfrm>
              <a:off x="3345" y="438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0" name="Rectangle 364"/>
            <p:cNvSpPr>
              <a:spLocks noChangeArrowheads="1"/>
            </p:cNvSpPr>
            <p:nvPr/>
          </p:nvSpPr>
          <p:spPr bwMode="auto">
            <a:xfrm>
              <a:off x="2718" y="438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1" name="Rectangle 365"/>
            <p:cNvSpPr>
              <a:spLocks noChangeArrowheads="1"/>
            </p:cNvSpPr>
            <p:nvPr/>
          </p:nvSpPr>
          <p:spPr bwMode="auto">
            <a:xfrm>
              <a:off x="8228" y="5100"/>
              <a:ext cx="45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2" name="Rectangle 366"/>
            <p:cNvSpPr>
              <a:spLocks noChangeArrowheads="1"/>
            </p:cNvSpPr>
            <p:nvPr/>
          </p:nvSpPr>
          <p:spPr bwMode="auto">
            <a:xfrm>
              <a:off x="8228" y="4674"/>
              <a:ext cx="45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68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3" name="Rectangle 367"/>
            <p:cNvSpPr>
              <a:spLocks noChangeArrowheads="1"/>
            </p:cNvSpPr>
            <p:nvPr/>
          </p:nvSpPr>
          <p:spPr bwMode="auto">
            <a:xfrm>
              <a:off x="8228" y="4359"/>
              <a:ext cx="45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69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4" name="Rectangle 368"/>
            <p:cNvSpPr>
              <a:spLocks noChangeArrowheads="1"/>
            </p:cNvSpPr>
            <p:nvPr/>
          </p:nvSpPr>
          <p:spPr bwMode="auto">
            <a:xfrm>
              <a:off x="8760" y="3903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70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5" name="Rectangle 369"/>
            <p:cNvSpPr>
              <a:spLocks noChangeArrowheads="1"/>
            </p:cNvSpPr>
            <p:nvPr/>
          </p:nvSpPr>
          <p:spPr bwMode="auto">
            <a:xfrm>
              <a:off x="10014" y="360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6" name="Rectangle 370"/>
            <p:cNvSpPr>
              <a:spLocks noChangeArrowheads="1"/>
            </p:cNvSpPr>
            <p:nvPr/>
          </p:nvSpPr>
          <p:spPr bwMode="auto">
            <a:xfrm>
              <a:off x="10527" y="360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7" name="Rectangle 371"/>
            <p:cNvSpPr>
              <a:spLocks noChangeArrowheads="1"/>
            </p:cNvSpPr>
            <p:nvPr/>
          </p:nvSpPr>
          <p:spPr bwMode="auto">
            <a:xfrm>
              <a:off x="11325" y="3609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73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8" name="Rectangle 372"/>
            <p:cNvSpPr>
              <a:spLocks noChangeArrowheads="1"/>
            </p:cNvSpPr>
            <p:nvPr/>
          </p:nvSpPr>
          <p:spPr bwMode="auto">
            <a:xfrm>
              <a:off x="2718" y="2100"/>
              <a:ext cx="4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47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09" name="Line 373"/>
            <p:cNvSpPr>
              <a:spLocks noChangeShapeType="1"/>
            </p:cNvSpPr>
            <p:nvPr/>
          </p:nvSpPr>
          <p:spPr bwMode="auto">
            <a:xfrm>
              <a:off x="12465" y="3960"/>
              <a:ext cx="9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0" name="Line 374"/>
            <p:cNvSpPr>
              <a:spLocks noChangeShapeType="1"/>
            </p:cNvSpPr>
            <p:nvPr/>
          </p:nvSpPr>
          <p:spPr bwMode="auto">
            <a:xfrm>
              <a:off x="12465" y="4227"/>
              <a:ext cx="9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1" name="Line 375"/>
            <p:cNvSpPr>
              <a:spLocks noChangeShapeType="1"/>
            </p:cNvSpPr>
            <p:nvPr/>
          </p:nvSpPr>
          <p:spPr bwMode="auto">
            <a:xfrm>
              <a:off x="12465" y="4521"/>
              <a:ext cx="9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2" name="Line 376"/>
            <p:cNvSpPr>
              <a:spLocks noChangeShapeType="1"/>
            </p:cNvSpPr>
            <p:nvPr/>
          </p:nvSpPr>
          <p:spPr bwMode="auto">
            <a:xfrm>
              <a:off x="12465" y="4806"/>
              <a:ext cx="97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3" name="Line 377"/>
            <p:cNvSpPr>
              <a:spLocks noChangeShapeType="1"/>
            </p:cNvSpPr>
            <p:nvPr/>
          </p:nvSpPr>
          <p:spPr bwMode="auto">
            <a:xfrm>
              <a:off x="12465" y="5085"/>
              <a:ext cx="976" cy="0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4" name="Line 378"/>
            <p:cNvSpPr>
              <a:spLocks noChangeShapeType="1"/>
            </p:cNvSpPr>
            <p:nvPr/>
          </p:nvSpPr>
          <p:spPr bwMode="auto">
            <a:xfrm flipV="1">
              <a:off x="12465" y="5376"/>
              <a:ext cx="976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15" name="Rectangle 379"/>
            <p:cNvSpPr>
              <a:spLocks noChangeArrowheads="1"/>
            </p:cNvSpPr>
            <p:nvPr/>
          </p:nvSpPr>
          <p:spPr bwMode="auto">
            <a:xfrm>
              <a:off x="13722" y="3782"/>
              <a:ext cx="125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poniżej 90%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16" name="Rectangle 380"/>
            <p:cNvSpPr>
              <a:spLocks noChangeArrowheads="1"/>
            </p:cNvSpPr>
            <p:nvPr/>
          </p:nvSpPr>
          <p:spPr bwMode="auto">
            <a:xfrm>
              <a:off x="13441" y="4065"/>
              <a:ext cx="1552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90 – 110%</a:t>
              </a: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17" name="Rectangle 381"/>
            <p:cNvSpPr>
              <a:spLocks noChangeArrowheads="1"/>
            </p:cNvSpPr>
            <p:nvPr/>
          </p:nvSpPr>
          <p:spPr bwMode="auto">
            <a:xfrm>
              <a:off x="13625" y="4337"/>
              <a:ext cx="1348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110 –150%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18" name="Rectangle 382"/>
            <p:cNvSpPr>
              <a:spLocks noChangeArrowheads="1"/>
            </p:cNvSpPr>
            <p:nvPr/>
          </p:nvSpPr>
          <p:spPr bwMode="auto">
            <a:xfrm>
              <a:off x="13722" y="4644"/>
              <a:ext cx="139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150 – 200%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19" name="Rectangle 383"/>
            <p:cNvSpPr>
              <a:spLocks noChangeArrowheads="1"/>
            </p:cNvSpPr>
            <p:nvPr/>
          </p:nvSpPr>
          <p:spPr bwMode="auto">
            <a:xfrm>
              <a:off x="13735" y="4902"/>
              <a:ext cx="136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powyżej 200%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20" name="Rectangle 384"/>
            <p:cNvSpPr>
              <a:spLocks noChangeArrowheads="1"/>
            </p:cNvSpPr>
            <p:nvPr/>
          </p:nvSpPr>
          <p:spPr bwMode="auto">
            <a:xfrm>
              <a:off x="13735" y="5205"/>
              <a:ext cx="89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zmienna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21" name="Freeform 385"/>
            <p:cNvSpPr>
              <a:spLocks/>
            </p:cNvSpPr>
            <p:nvPr/>
          </p:nvSpPr>
          <p:spPr bwMode="auto">
            <a:xfrm>
              <a:off x="7518" y="4592"/>
              <a:ext cx="228" cy="610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78" y="499"/>
                </a:cxn>
                <a:cxn ang="0">
                  <a:pos x="138" y="425"/>
                </a:cxn>
                <a:cxn ang="0">
                  <a:pos x="172" y="328"/>
                </a:cxn>
                <a:cxn ang="0">
                  <a:pos x="216" y="43"/>
                </a:cxn>
                <a:cxn ang="0">
                  <a:pos x="228" y="71"/>
                </a:cxn>
              </a:cxnLst>
              <a:rect l="0" t="0" r="r" b="b"/>
              <a:pathLst>
                <a:path w="228" h="610">
                  <a:moveTo>
                    <a:pt x="0" y="610"/>
                  </a:moveTo>
                  <a:cubicBezTo>
                    <a:pt x="27" y="570"/>
                    <a:pt x="55" y="530"/>
                    <a:pt x="78" y="499"/>
                  </a:cubicBezTo>
                  <a:cubicBezTo>
                    <a:pt x="101" y="468"/>
                    <a:pt x="122" y="453"/>
                    <a:pt x="138" y="425"/>
                  </a:cubicBezTo>
                  <a:cubicBezTo>
                    <a:pt x="154" y="397"/>
                    <a:pt x="159" y="392"/>
                    <a:pt x="172" y="328"/>
                  </a:cubicBezTo>
                  <a:cubicBezTo>
                    <a:pt x="185" y="264"/>
                    <a:pt x="207" y="86"/>
                    <a:pt x="216" y="43"/>
                  </a:cubicBezTo>
                  <a:cubicBezTo>
                    <a:pt x="225" y="0"/>
                    <a:pt x="226" y="66"/>
                    <a:pt x="228" y="7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22" name="Text Box 386"/>
            <p:cNvSpPr txBox="1">
              <a:spLocks noChangeArrowheads="1"/>
            </p:cNvSpPr>
            <p:nvPr/>
          </p:nvSpPr>
          <p:spPr bwMode="auto">
            <a:xfrm>
              <a:off x="15087" y="2397"/>
              <a:ext cx="41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r>
                <a:rPr kumimoji="0" lang="pl-P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87" name="pole tekstowe 386"/>
          <p:cNvSpPr txBox="1"/>
          <p:nvPr/>
        </p:nvSpPr>
        <p:spPr>
          <a:xfrm>
            <a:off x="755576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Względne wartości współczynników szorstkości koryt sieci dolnej Odry</a:t>
            </a:r>
          </a:p>
          <a:p>
            <a:pPr algn="ctr"/>
            <a:endParaRPr lang="pl-PL" b="1" dirty="0"/>
          </a:p>
        </p:txBody>
      </p:sp>
      <p:cxnSp>
        <p:nvCxnSpPr>
          <p:cNvPr id="198" name="Łącznik prosty ze strzałką 197"/>
          <p:cNvCxnSpPr/>
          <p:nvPr/>
        </p:nvCxnSpPr>
        <p:spPr>
          <a:xfrm flipH="1">
            <a:off x="3496560" y="3257523"/>
            <a:ext cx="617463" cy="11423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Właściciel\Moje dokumenty\Publikacje i opracowania własne\Obrazy Google dolna Odra\jaz Widucho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Dziękuję za uwagę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Właściciel\Moje dokumenty\Publikacje i opracowania własne\Obrazy Google dolna Odra\jaz Widuchowa od strony p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olna Odra mapka orientacyj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404664"/>
            <a:ext cx="799388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 rot="18300512">
            <a:off x="3485113" y="4713868"/>
            <a:ext cx="1628662" cy="479491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Właściciel\Moje dokumenty\Publikacje i opracowania własne\Obrazy Google dolna Odra\Międzyodrze 1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675456"/>
            <a:ext cx="12055282" cy="799288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 rot="16377300">
            <a:off x="2153137" y="4959014"/>
            <a:ext cx="1082925" cy="798947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Właściciel\Moje dokumenty\Publikacje i opracowania własne\Obrazy Google dolna Odra\Międzyodrze 2 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3750" y="-171400"/>
            <a:ext cx="11071500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1422</Words>
  <Application>Microsoft Office PowerPoint</Application>
  <PresentationFormat>Pokaz na ekranie (4:3)</PresentationFormat>
  <Paragraphs>621</Paragraphs>
  <Slides>50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5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Motyw pakietu Office</vt:lpstr>
      <vt:lpstr>Fotografia Photo Editor</vt:lpstr>
      <vt:lpstr>Document</vt:lpstr>
      <vt:lpstr>Równanie</vt:lpstr>
      <vt:lpstr>Wykres</vt:lpstr>
      <vt:lpstr>Dokument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Jacek</dc:creator>
  <cp:lastModifiedBy>Jacek Kurnatowski</cp:lastModifiedBy>
  <cp:revision>127</cp:revision>
  <dcterms:created xsi:type="dcterms:W3CDTF">2016-05-18T18:21:47Z</dcterms:created>
  <dcterms:modified xsi:type="dcterms:W3CDTF">2019-03-17T13:29:00Z</dcterms:modified>
</cp:coreProperties>
</file>